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7"/>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x="18288000" cy="10287000"/>
  <p:notesSz cx="6858000" cy="9144000"/>
  <p:embeddedFontLst>
    <p:embeddedFont>
      <p:font typeface="Calibri (MS)" charset="1" panose="020F0502020204030204"/>
      <p:regular r:id="rId20"/>
    </p:embeddedFont>
    <p:embeddedFont>
      <p:font typeface="Press Start 2P" charset="1" panose="00000500000000000000"/>
      <p:regular r:id="rId22"/>
    </p:embeddedFont>
    <p:embeddedFont>
      <p:font typeface="Calibri (MS) Italics" charset="1" panose="020F05020202040A0204"/>
      <p:regular r:id="rId23"/>
    </p:embeddedFont>
    <p:embeddedFont>
      <p:font typeface="Calibri (MS) Bold" charset="1" panose="020F0702030404030204"/>
      <p:regular r:id="rId25"/>
    </p:embeddedFont>
    <p:embeddedFont>
      <p:font typeface="Arial" charset="1" panose="020B0502020202020204"/>
      <p:regular r:id="rId28"/>
    </p:embeddedFont>
    <p:embeddedFont>
      <p:font typeface="Arial Bold" charset="1" panose="020B0802020202020204"/>
      <p:regular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notesMasters/notesMaster1.xml" Type="http://schemas.openxmlformats.org/officeDocument/2006/relationships/notesMaster"/><Relationship Id="rId18" Target="theme/theme2.xml" Type="http://schemas.openxmlformats.org/officeDocument/2006/relationships/theme"/><Relationship Id="rId19" Target="notesSlides/notesSlide1.xml" Type="http://schemas.openxmlformats.org/officeDocument/2006/relationships/notesSlide"/><Relationship Id="rId2" Target="presProps.xml" Type="http://schemas.openxmlformats.org/officeDocument/2006/relationships/presProps"/><Relationship Id="rId20" Target="fonts/font20.fntdata" Type="http://schemas.openxmlformats.org/officeDocument/2006/relationships/font"/><Relationship Id="rId21" Target="notesSlides/notesSlide2.xml" Type="http://schemas.openxmlformats.org/officeDocument/2006/relationships/notesSlide"/><Relationship Id="rId22" Target="fonts/font22.fntdata" Type="http://schemas.openxmlformats.org/officeDocument/2006/relationships/font"/><Relationship Id="rId23" Target="fonts/font23.fntdata" Type="http://schemas.openxmlformats.org/officeDocument/2006/relationships/font"/><Relationship Id="rId24" Target="notesSlides/notesSlide3.xml" Type="http://schemas.openxmlformats.org/officeDocument/2006/relationships/notesSlide"/><Relationship Id="rId25" Target="fonts/font25.fntdata" Type="http://schemas.openxmlformats.org/officeDocument/2006/relationships/font"/><Relationship Id="rId26" Target="notesSlides/notesSlide4.xml" Type="http://schemas.openxmlformats.org/officeDocument/2006/relationships/notesSlide"/><Relationship Id="rId27" Target="notesSlides/notesSlide5.xml" Type="http://schemas.openxmlformats.org/officeDocument/2006/relationships/notesSlide"/><Relationship Id="rId28" Target="fonts/font28.fntdata" Type="http://schemas.openxmlformats.org/officeDocument/2006/relationships/font"/><Relationship Id="rId29" Target="notesSlides/notesSlide6.xml" Type="http://schemas.openxmlformats.org/officeDocument/2006/relationships/notesSlide"/><Relationship Id="rId3" Target="viewProps.xml" Type="http://schemas.openxmlformats.org/officeDocument/2006/relationships/viewProps"/><Relationship Id="rId30" Target="fonts/font30.fntdata" Type="http://schemas.openxmlformats.org/officeDocument/2006/relationships/font"/><Relationship Id="rId31" Target="notesSlides/notesSlide7.xml" Type="http://schemas.openxmlformats.org/officeDocument/2006/relationships/notesSlide"/><Relationship Id="rId32" Target="notesSlides/notesSlide8.xml" Type="http://schemas.openxmlformats.org/officeDocument/2006/relationships/notesSlide"/><Relationship Id="rId33" Target="notesSlides/notesSlide9.xml" Type="http://schemas.openxmlformats.org/officeDocument/2006/relationships/notesSlide"/><Relationship Id="rId34" Target="notesSlides/notesSlide10.xml" Type="http://schemas.openxmlformats.org/officeDocument/2006/relationships/notesSlide"/><Relationship Id="rId35" Target="notesSlides/notesSlide11.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7.png" Type="http://schemas.openxmlformats.org/officeDocument/2006/relationships/image"/><Relationship Id="rId11" Target="../media/image2.png" Type="http://schemas.openxmlformats.org/officeDocument/2006/relationships/image"/><Relationship Id="rId12" Target="../media/image18.png" Type="http://schemas.openxmlformats.org/officeDocument/2006/relationships/image"/><Relationship Id="rId2" Target="../notesSlides/notesSlide10.xml" Type="http://schemas.openxmlformats.org/officeDocument/2006/relationships/notesSlide"/><Relationship Id="rId3" Target="../media/image10.png" Type="http://schemas.openxmlformats.org/officeDocument/2006/relationships/image"/><Relationship Id="rId4" Target="../media/image11.png" Type="http://schemas.openxmlformats.org/officeDocument/2006/relationships/image"/><Relationship Id="rId5" Target="../media/image12.png" Type="http://schemas.openxmlformats.org/officeDocument/2006/relationships/image"/><Relationship Id="rId6" Target="../media/image13.png" Type="http://schemas.openxmlformats.org/officeDocument/2006/relationships/image"/><Relationship Id="rId7" Target="../media/image14.png" Type="http://schemas.openxmlformats.org/officeDocument/2006/relationships/image"/><Relationship Id="rId8" Target="../media/image15.png" Type="http://schemas.openxmlformats.org/officeDocument/2006/relationships/image"/><Relationship Id="rId9" Target="../media/image16.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6.png" Type="http://schemas.openxmlformats.org/officeDocument/2006/relationships/image"/><Relationship Id="rId11" Target="../media/image17.png" Type="http://schemas.openxmlformats.org/officeDocument/2006/relationships/image"/><Relationship Id="rId12" Target="../media/image20.png" Type="http://schemas.openxmlformats.org/officeDocument/2006/relationships/image"/><Relationship Id="rId2" Target="../notesSlides/notesSlide11.xml" Type="http://schemas.openxmlformats.org/officeDocument/2006/relationships/notesSlide"/><Relationship Id="rId3" Target="../media/image19.png" Type="http://schemas.openxmlformats.org/officeDocument/2006/relationships/image"/><Relationship Id="rId4" Target="../media/image10.png" Type="http://schemas.openxmlformats.org/officeDocument/2006/relationships/image"/><Relationship Id="rId5" Target="../media/image11.png" Type="http://schemas.openxmlformats.org/officeDocument/2006/relationships/image"/><Relationship Id="rId6" Target="../media/image12.png" Type="http://schemas.openxmlformats.org/officeDocument/2006/relationships/image"/><Relationship Id="rId7" Target="../media/image13.png" Type="http://schemas.openxmlformats.org/officeDocument/2006/relationships/image"/><Relationship Id="rId8" Target="../media/image14.png" Type="http://schemas.openxmlformats.org/officeDocument/2006/relationships/image"/><Relationship Id="rId9" Target="../media/image15.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3.png" Type="http://schemas.openxmlformats.org/officeDocument/2006/relationships/image"/><Relationship Id="rId7"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9.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inea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inea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inea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inea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inea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inea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inea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inea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inea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inea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inea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inea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inea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inea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inea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inea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inea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inea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inea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inea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inea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inea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p:nvPr/>
        </p:nvGrpSpPr>
        <p:grpSpPr>
          <a:xfrm rot="0">
            <a:off x="562088" y="3276402"/>
            <a:ext cx="15641217" cy="2001150"/>
            <a:chOff x="0" y="0"/>
            <a:chExt cx="20854956" cy="2668200"/>
          </a:xfrm>
        </p:grpSpPr>
        <p:sp>
          <p:nvSpPr>
            <p:cNvPr name="Freeform 18" id="18"/>
            <p:cNvSpPr/>
            <p:nvPr/>
          </p:nvSpPr>
          <p:spPr>
            <a:xfrm flipH="false" flipV="false" rot="0">
              <a:off x="0" y="0"/>
              <a:ext cx="20854956" cy="2668200"/>
            </a:xfrm>
            <a:custGeom>
              <a:avLst/>
              <a:gdLst/>
              <a:ahLst/>
              <a:cxnLst/>
              <a:rect r="r" b="b" t="t" l="l"/>
              <a:pathLst>
                <a:path h="2668200" w="20854956">
                  <a:moveTo>
                    <a:pt x="0" y="0"/>
                  </a:moveTo>
                  <a:lnTo>
                    <a:pt x="20854956" y="0"/>
                  </a:lnTo>
                  <a:lnTo>
                    <a:pt x="20854956" y="2668200"/>
                  </a:lnTo>
                  <a:lnTo>
                    <a:pt x="0" y="2668200"/>
                  </a:lnTo>
                  <a:close/>
                </a:path>
              </a:pathLst>
            </a:custGeom>
            <a:solidFill>
              <a:srgbClr val="000000">
                <a:alpha val="0"/>
              </a:srgbClr>
            </a:solidFill>
          </p:spPr>
        </p:sp>
        <p:sp>
          <p:nvSpPr>
            <p:cNvPr name="TextBox 19" id="19"/>
            <p:cNvSpPr txBox="true"/>
            <p:nvPr/>
          </p:nvSpPr>
          <p:spPr>
            <a:xfrm>
              <a:off x="0" y="-38100"/>
              <a:ext cx="20854956"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3. Competențe digitale pentru turism sustenabil</a:t>
              </a:r>
            </a:p>
          </p:txBody>
        </p:sp>
      </p:grpSp>
      <p:grpSp>
        <p:nvGrpSpPr>
          <p:cNvPr name="Group 20" id="20"/>
          <p:cNvGrpSpPr/>
          <p:nvPr/>
        </p:nvGrpSpPr>
        <p:grpSpPr>
          <a:xfrm rot="0">
            <a:off x="601986" y="5477744"/>
            <a:ext cx="10339586" cy="1939248"/>
            <a:chOff x="0" y="0"/>
            <a:chExt cx="13786114" cy="2585664"/>
          </a:xfrm>
        </p:grpSpPr>
        <p:sp>
          <p:nvSpPr>
            <p:cNvPr name="Freeform 21" id="21"/>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2" id="22"/>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3.2: Tehnologia în managementul turismului durabil</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inea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inea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inea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grpSp>
        <p:nvGrpSpPr>
          <p:cNvPr name="Group 16" id="16"/>
          <p:cNvGrpSpPr>
            <a:grpSpLocks noChangeAspect="true"/>
          </p:cNvGrpSpPr>
          <p:nvPr/>
        </p:nvGrpSpPr>
        <p:grpSpPr>
          <a:xfrm rot="0">
            <a:off x="1139991" y="9374787"/>
            <a:ext cx="2931886" cy="625832"/>
            <a:chOff x="0" y="0"/>
            <a:chExt cx="3909182" cy="834442"/>
          </a:xfrm>
        </p:grpSpPr>
        <p:sp>
          <p:nvSpPr>
            <p:cNvPr name="Freeform 17" id="17" descr="Imaginea 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0" t="0" r="-324" b="-6"/>
              </a:stretch>
            </a:blipFill>
          </p:spPr>
        </p:sp>
      </p:grpSp>
      <p:sp>
        <p:nvSpPr>
          <p:cNvPr name="TextBox 18" id="18"/>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9" id="19"/>
          <p:cNvGrpSpPr/>
          <p:nvPr/>
        </p:nvGrpSpPr>
        <p:grpSpPr>
          <a:xfrm rot="0">
            <a:off x="601987" y="3285713"/>
            <a:ext cx="13922550" cy="2011500"/>
            <a:chOff x="0" y="0"/>
            <a:chExt cx="18563400" cy="2682000"/>
          </a:xfrm>
        </p:grpSpPr>
        <p:sp>
          <p:nvSpPr>
            <p:cNvPr name="Freeform 20" id="20"/>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21" id="21"/>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Obiective:</a:t>
              </a:r>
            </a:p>
          </p:txBody>
        </p:sp>
      </p:grpSp>
      <p:grpSp>
        <p:nvGrpSpPr>
          <p:cNvPr name="Group 22" id="22"/>
          <p:cNvGrpSpPr/>
          <p:nvPr/>
        </p:nvGrpSpPr>
        <p:grpSpPr>
          <a:xfrm rot="0">
            <a:off x="601984" y="5066732"/>
            <a:ext cx="10964492" cy="2350062"/>
            <a:chOff x="0" y="0"/>
            <a:chExt cx="14619322" cy="3133416"/>
          </a:xfrm>
        </p:grpSpPr>
        <p:sp>
          <p:nvSpPr>
            <p:cNvPr name="Freeform 23" id="23"/>
            <p:cNvSpPr/>
            <p:nvPr/>
          </p:nvSpPr>
          <p:spPr>
            <a:xfrm flipH="false" flipV="false" rot="0">
              <a:off x="0" y="0"/>
              <a:ext cx="14619322" cy="3133416"/>
            </a:xfrm>
            <a:custGeom>
              <a:avLst/>
              <a:gdLst/>
              <a:ahLst/>
              <a:cxnLst/>
              <a:rect r="r" b="b" t="t" l="l"/>
              <a:pathLst>
                <a:path h="3133416" w="14619322">
                  <a:moveTo>
                    <a:pt x="0" y="0"/>
                  </a:moveTo>
                  <a:lnTo>
                    <a:pt x="14619322" y="0"/>
                  </a:lnTo>
                  <a:lnTo>
                    <a:pt x="14619322" y="3133416"/>
                  </a:lnTo>
                  <a:lnTo>
                    <a:pt x="0" y="3133416"/>
                  </a:lnTo>
                  <a:close/>
                </a:path>
              </a:pathLst>
            </a:custGeom>
            <a:solidFill>
              <a:srgbClr val="000000">
                <a:alpha val="0"/>
              </a:srgbClr>
            </a:solidFill>
          </p:spPr>
        </p:sp>
        <p:sp>
          <p:nvSpPr>
            <p:cNvPr name="TextBox 24" id="24"/>
            <p:cNvSpPr txBox="true"/>
            <p:nvPr/>
          </p:nvSpPr>
          <p:spPr>
            <a:xfrm>
              <a:off x="0" y="28575"/>
              <a:ext cx="14619322" cy="3104841"/>
            </a:xfrm>
            <a:prstGeom prst="rect">
              <a:avLst/>
            </a:prstGeom>
          </p:spPr>
          <p:txBody>
            <a:bodyPr anchor="ctr" rtlCol="false" tIns="0" lIns="0" bIns="0" rIns="0"/>
            <a:lstStyle/>
            <a:p>
              <a:pPr algn="l" marL="804385" indent="-402193" lvl="1">
                <a:lnSpc>
                  <a:spcPts val="2203"/>
                </a:lnSpc>
                <a:buAutoNum type="arabicPeriod" startAt="1"/>
              </a:pPr>
              <a:r>
                <a:rPr lang="en-US" sz="2550" i="true">
                  <a:solidFill>
                    <a:srgbClr val="DBC2D4"/>
                  </a:solidFill>
                  <a:latin typeface="Calibri (MS) Italics"/>
                  <a:ea typeface="Calibri (MS) Italics"/>
                  <a:cs typeface="Calibri (MS) Italics"/>
                  <a:sym typeface="Calibri (MS) Italics"/>
                </a:rPr>
                <a:t>Înțelegerea utilizării tehnologiei în gestionarea operațiunilor de turism durabil.</a:t>
              </a:r>
            </a:p>
            <a:p>
              <a:pPr algn="l" marL="804385" indent="-402193" lvl="1">
                <a:lnSpc>
                  <a:spcPts val="2203"/>
                </a:lnSpc>
                <a:buAutoNum type="arabicPeriod" startAt="1"/>
              </a:pPr>
              <a:r>
                <a:rPr lang="en-US" sz="2550" i="true">
                  <a:solidFill>
                    <a:srgbClr val="DBC2D4"/>
                  </a:solidFill>
                  <a:latin typeface="Calibri (MS) Italics"/>
                  <a:ea typeface="Calibri (MS) Italics"/>
                  <a:cs typeface="Calibri (MS) Italics"/>
                  <a:sym typeface="Calibri (MS) Italics"/>
                </a:rPr>
                <a:t>Analiza utilizării sistemelor de rezervare și de gestionare a costurilor pentru a spori sustenabilitatea.</a:t>
              </a:r>
            </a:p>
            <a:p>
              <a:pPr algn="l" marL="804385" indent="-402193" lvl="1">
                <a:lnSpc>
                  <a:spcPts val="2203"/>
                </a:lnSpc>
                <a:buAutoNum type="arabicPeriod" startAt="1"/>
              </a:pPr>
              <a:r>
                <a:rPr lang="en-US" sz="2550" i="true">
                  <a:solidFill>
                    <a:srgbClr val="DBC2D4"/>
                  </a:solidFill>
                  <a:latin typeface="Calibri (MS) Italics"/>
                  <a:ea typeface="Calibri (MS) Italics"/>
                  <a:cs typeface="Calibri (MS) Italics"/>
                  <a:sym typeface="Calibri (MS) Italics"/>
                </a:rPr>
                <a:t>Evaluarea rolului aplicațiilor mobile și al platformelor digitale în îmbunătățirea managementului turismului</a:t>
              </a:r>
            </a:p>
          </p:txBody>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Tehnologie în turismul durabil</a:t>
              </a:r>
            </a:p>
          </p:txBody>
        </p:sp>
      </p:grpSp>
      <p:sp>
        <p:nvSpPr>
          <p:cNvPr name="TextBox 7" id="7"/>
          <p:cNvSpPr txBox="true"/>
          <p:nvPr/>
        </p:nvSpPr>
        <p:spPr>
          <a:xfrm rot="0">
            <a:off x="2820172" y="1765900"/>
            <a:ext cx="5138540" cy="1430625"/>
          </a:xfrm>
          <a:prstGeom prst="rect">
            <a:avLst/>
          </a:prstGeom>
        </p:spPr>
        <p:txBody>
          <a:bodyPr anchor="t" rtlCol="false" tIns="0" lIns="0" bIns="0" rIns="0">
            <a:spAutoFit/>
          </a:bodyPr>
          <a:lstStyle/>
          <a:p>
            <a:pPr algn="ctr" marL="0" indent="0" lvl="0">
              <a:lnSpc>
                <a:spcPts val="2757"/>
              </a:lnSpc>
            </a:pPr>
            <a:r>
              <a:rPr lang="en-US" b="true" sz="2497">
                <a:solidFill>
                  <a:srgbClr val="616161"/>
                </a:solidFill>
                <a:latin typeface="Calibri (MS) Bold"/>
                <a:ea typeface="Calibri (MS) Bold"/>
                <a:cs typeface="Calibri (MS) Bold"/>
                <a:sym typeface="Calibri (MS) Bold"/>
              </a:rPr>
              <a:t>Tehnologia în turism nu este un lux. Este o cale către sustenabilitate și călătorii mai inteligente.</a:t>
            </a:r>
          </a:p>
          <a:p>
            <a:pPr algn="ctr" marL="0" indent="0" lvl="0">
              <a:lnSpc>
                <a:spcPts val="2757"/>
              </a:lnSpc>
            </a:pPr>
            <a:r>
              <a:rPr lang="en-US" b="true" sz="2497">
                <a:solidFill>
                  <a:srgbClr val="616161"/>
                </a:solidFill>
                <a:latin typeface="Calibri (MS) Bold"/>
                <a:ea typeface="Calibri (MS) Bold"/>
                <a:cs typeface="Calibri (MS) Bold"/>
                <a:sym typeface="Calibri (MS) Bold"/>
              </a:rPr>
              <a:t>DE CE?</a:t>
            </a:r>
          </a:p>
        </p:txBody>
      </p:sp>
      <p:grpSp>
        <p:nvGrpSpPr>
          <p:cNvPr name="Group 8" id="8"/>
          <p:cNvGrpSpPr>
            <a:grpSpLocks noChangeAspect="true"/>
          </p:cNvGrpSpPr>
          <p:nvPr/>
        </p:nvGrpSpPr>
        <p:grpSpPr>
          <a:xfrm rot="0">
            <a:off x="11205702" y="122460"/>
            <a:ext cx="6858000" cy="10287000"/>
            <a:chOff x="0" y="0"/>
            <a:chExt cx="9144000" cy="13716000"/>
          </a:xfrm>
        </p:grpSpPr>
        <p:sp>
          <p:nvSpPr>
            <p:cNvPr name="Freeform 9" id="9" descr="O persoană care ține un telefon mobil în mână pentru a face o fotografie"/>
            <p:cNvSpPr/>
            <p:nvPr/>
          </p:nvSpPr>
          <p:spPr>
            <a:xfrm flipH="false" flipV="false" rot="0">
              <a:off x="0" y="0"/>
              <a:ext cx="9144000" cy="13716000"/>
            </a:xfrm>
            <a:custGeom>
              <a:avLst/>
              <a:gdLst/>
              <a:ahLst/>
              <a:cxnLst/>
              <a:rect r="r" b="b" t="t" l="l"/>
              <a:pathLst>
                <a:path h="13716000" w="9144000">
                  <a:moveTo>
                    <a:pt x="0" y="0"/>
                  </a:moveTo>
                  <a:lnTo>
                    <a:pt x="9144000" y="0"/>
                  </a:lnTo>
                  <a:lnTo>
                    <a:pt x="9144000" y="13716000"/>
                  </a:lnTo>
                  <a:lnTo>
                    <a:pt x="0" y="13716000"/>
                  </a:lnTo>
                  <a:lnTo>
                    <a:pt x="0" y="0"/>
                  </a:lnTo>
                  <a:close/>
                </a:path>
              </a:pathLst>
            </a:custGeom>
            <a:blipFill>
              <a:blip r:embed="rId3"/>
              <a:stretch>
                <a:fillRect l="0" t="0" r="0" b="0"/>
              </a:stretch>
            </a:blipFill>
          </p:spPr>
        </p:sp>
      </p:grpSp>
      <p:sp>
        <p:nvSpPr>
          <p:cNvPr name="TextBox 10" id="10"/>
          <p:cNvSpPr txBox="true"/>
          <p:nvPr/>
        </p:nvSpPr>
        <p:spPr>
          <a:xfrm rot="0">
            <a:off x="1800822" y="4619707"/>
            <a:ext cx="7975069" cy="4181475"/>
          </a:xfrm>
          <a:prstGeom prst="rect">
            <a:avLst/>
          </a:prstGeom>
        </p:spPr>
        <p:txBody>
          <a:bodyPr anchor="t" rtlCol="false" tIns="0" lIns="0" bIns="0" rIns="0">
            <a:spAutoFit/>
          </a:bodyPr>
          <a:lstStyle/>
          <a:p>
            <a:pPr algn="l" marL="542925" indent="-271462" lvl="1">
              <a:lnSpc>
                <a:spcPts val="3600"/>
              </a:lnSpc>
              <a:buFont typeface="Arial"/>
              <a:buChar char="•"/>
            </a:pPr>
            <a:r>
              <a:rPr lang="en-US" sz="3000">
                <a:solidFill>
                  <a:srgbClr val="616161"/>
                </a:solidFill>
                <a:latin typeface="Calibri (MS)"/>
                <a:ea typeface="Calibri (MS)"/>
                <a:cs typeface="Calibri (MS)"/>
                <a:sym typeface="Calibri (MS)"/>
              </a:rPr>
              <a:t>Eficiență: Automatizează rezervările și plățile</a:t>
            </a:r>
          </a:p>
          <a:p>
            <a:pPr algn="l" marL="542925" indent="-271462" lvl="1">
              <a:lnSpc>
                <a:spcPts val="3600"/>
              </a:lnSpc>
              <a:buFont typeface="Arial"/>
              <a:buChar char="•"/>
            </a:pPr>
            <a:r>
              <a:rPr lang="en-US" sz="3000">
                <a:solidFill>
                  <a:srgbClr val="616161"/>
                </a:solidFill>
                <a:latin typeface="Calibri (MS)"/>
                <a:ea typeface="Calibri (MS)"/>
                <a:cs typeface="Calibri (MS)"/>
                <a:sym typeface="Calibri (MS)"/>
              </a:rPr>
              <a:t>Ecologic: Reducere la minimum deșeurile, renunțare la hârtie</a:t>
            </a:r>
          </a:p>
          <a:p>
            <a:pPr algn="l" marL="542925" indent="-271462" lvl="1">
              <a:lnSpc>
                <a:spcPts val="3600"/>
              </a:lnSpc>
              <a:buFont typeface="Arial"/>
              <a:buChar char="•"/>
            </a:pPr>
            <a:r>
              <a:rPr lang="en-US" sz="3000">
                <a:solidFill>
                  <a:srgbClr val="616161"/>
                </a:solidFill>
                <a:latin typeface="Calibri (MS)"/>
                <a:ea typeface="Calibri (MS)"/>
                <a:cs typeface="Calibri (MS)"/>
                <a:sym typeface="Calibri (MS)"/>
              </a:rPr>
              <a:t>Acoperire globală: Accesat de miliarde de oameni online</a:t>
            </a:r>
          </a:p>
          <a:p>
            <a:pPr algn="l" marL="542925" indent="-271462" lvl="1">
              <a:lnSpc>
                <a:spcPts val="3600"/>
              </a:lnSpc>
              <a:buFont typeface="Arial"/>
              <a:buChar char="•"/>
            </a:pPr>
            <a:r>
              <a:rPr lang="en-US" sz="3000">
                <a:solidFill>
                  <a:srgbClr val="616161"/>
                </a:solidFill>
                <a:latin typeface="Calibri (MS)"/>
                <a:ea typeface="Calibri (MS)"/>
                <a:cs typeface="Calibri (MS)"/>
                <a:sym typeface="Calibri (MS)"/>
              </a:rPr>
              <a:t>Comoditate: Oferă actualizări și acces în timp real</a:t>
            </a:r>
          </a:p>
          <a:p>
            <a:pPr algn="l" marL="542925" indent="-271462" lvl="1">
              <a:lnSpc>
                <a:spcPts val="3600"/>
              </a:lnSpc>
              <a:buFont typeface="Arial"/>
              <a:buChar char="•"/>
            </a:pPr>
            <a:r>
              <a:rPr lang="en-US" sz="3000">
                <a:solidFill>
                  <a:srgbClr val="616161"/>
                </a:solidFill>
                <a:latin typeface="Calibri (MS)"/>
                <a:ea typeface="Calibri (MS)"/>
                <a:cs typeface="Calibri (MS)"/>
                <a:sym typeface="Calibri (MS)"/>
              </a:rPr>
              <a:t>Sustenabilitate: Reduce amprenta de carbon și optimizează resursele</a:t>
            </a:r>
          </a:p>
        </p:txBody>
      </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Date și colaborare pentru o gestionare mai bună</a:t>
              </a:r>
            </a:p>
          </p:txBody>
        </p:sp>
      </p:grpSp>
      <p:grpSp>
        <p:nvGrpSpPr>
          <p:cNvPr name="Group 7" id="7"/>
          <p:cNvGrpSpPr/>
          <p:nvPr/>
        </p:nvGrpSpPr>
        <p:grpSpPr>
          <a:xfrm rot="0">
            <a:off x="5509956" y="1617250"/>
            <a:ext cx="2964180" cy="1663700"/>
            <a:chOff x="0" y="0"/>
            <a:chExt cx="3952240" cy="2218266"/>
          </a:xfrm>
        </p:grpSpPr>
        <p:sp>
          <p:nvSpPr>
            <p:cNvPr name="Freeform 8" id="8"/>
            <p:cNvSpPr/>
            <p:nvPr/>
          </p:nvSpPr>
          <p:spPr>
            <a:xfrm flipH="false" flipV="false" rot="0">
              <a:off x="25400" y="25400"/>
              <a:ext cx="3901440" cy="2167509"/>
            </a:xfrm>
            <a:custGeom>
              <a:avLst/>
              <a:gdLst/>
              <a:ahLst/>
              <a:cxnLst/>
              <a:rect r="r" b="b" t="t" l="l"/>
              <a:pathLst>
                <a:path h="2167509" w="3901440">
                  <a:moveTo>
                    <a:pt x="0" y="216789"/>
                  </a:moveTo>
                  <a:cubicBezTo>
                    <a:pt x="0" y="97028"/>
                    <a:pt x="98044" y="0"/>
                    <a:pt x="218948" y="0"/>
                  </a:cubicBezTo>
                  <a:lnTo>
                    <a:pt x="3682492" y="0"/>
                  </a:lnTo>
                  <a:cubicBezTo>
                    <a:pt x="3803396" y="0"/>
                    <a:pt x="3901440" y="97028"/>
                    <a:pt x="3901440" y="216789"/>
                  </a:cubicBezTo>
                  <a:lnTo>
                    <a:pt x="3901440" y="1950720"/>
                  </a:lnTo>
                  <a:cubicBezTo>
                    <a:pt x="3901440" y="2070481"/>
                    <a:pt x="3803396" y="2167509"/>
                    <a:pt x="3682492" y="2167509"/>
                  </a:cubicBezTo>
                  <a:lnTo>
                    <a:pt x="218948" y="2167509"/>
                  </a:lnTo>
                  <a:cubicBezTo>
                    <a:pt x="98044" y="2167509"/>
                    <a:pt x="0" y="2070481"/>
                    <a:pt x="0" y="1950720"/>
                  </a:cubicBezTo>
                  <a:close/>
                </a:path>
              </a:pathLst>
            </a:custGeom>
            <a:solidFill>
              <a:srgbClr val="D5EAD5">
                <a:alpha val="80784"/>
              </a:srgbClr>
            </a:solidFill>
          </p:spPr>
        </p:sp>
        <p:sp>
          <p:nvSpPr>
            <p:cNvPr name="Freeform 9" id="9"/>
            <p:cNvSpPr/>
            <p:nvPr/>
          </p:nvSpPr>
          <p:spPr>
            <a:xfrm flipH="false" flipV="false" rot="0">
              <a:off x="0" y="0"/>
              <a:ext cx="3952240" cy="2218309"/>
            </a:xfrm>
            <a:custGeom>
              <a:avLst/>
              <a:gdLst/>
              <a:ahLst/>
              <a:cxnLst/>
              <a:rect r="r" b="b" t="t" l="l"/>
              <a:pathLst>
                <a:path h="2218309" w="3952240">
                  <a:moveTo>
                    <a:pt x="0" y="242189"/>
                  </a:moveTo>
                  <a:cubicBezTo>
                    <a:pt x="0" y="108204"/>
                    <a:pt x="109601" y="0"/>
                    <a:pt x="244348" y="0"/>
                  </a:cubicBezTo>
                  <a:lnTo>
                    <a:pt x="3707892" y="0"/>
                  </a:lnTo>
                  <a:lnTo>
                    <a:pt x="3707892" y="25400"/>
                  </a:lnTo>
                  <a:lnTo>
                    <a:pt x="3707892" y="0"/>
                  </a:lnTo>
                  <a:cubicBezTo>
                    <a:pt x="3842639" y="0"/>
                    <a:pt x="3952240" y="108204"/>
                    <a:pt x="3952240" y="242189"/>
                  </a:cubicBezTo>
                  <a:lnTo>
                    <a:pt x="3926840" y="242189"/>
                  </a:lnTo>
                  <a:lnTo>
                    <a:pt x="3952240" y="242189"/>
                  </a:lnTo>
                  <a:lnTo>
                    <a:pt x="3952240" y="1976120"/>
                  </a:lnTo>
                  <a:lnTo>
                    <a:pt x="3926840" y="1976120"/>
                  </a:lnTo>
                  <a:lnTo>
                    <a:pt x="3952240" y="1976120"/>
                  </a:lnTo>
                  <a:cubicBezTo>
                    <a:pt x="3952240" y="2110105"/>
                    <a:pt x="3842639" y="2218309"/>
                    <a:pt x="3707892" y="2218309"/>
                  </a:cubicBezTo>
                  <a:lnTo>
                    <a:pt x="3707892" y="2192909"/>
                  </a:lnTo>
                  <a:lnTo>
                    <a:pt x="3707892" y="2218309"/>
                  </a:lnTo>
                  <a:lnTo>
                    <a:pt x="244348" y="2218309"/>
                  </a:lnTo>
                  <a:lnTo>
                    <a:pt x="244348" y="2192909"/>
                  </a:lnTo>
                  <a:lnTo>
                    <a:pt x="244348" y="2218309"/>
                  </a:lnTo>
                  <a:cubicBezTo>
                    <a:pt x="109601" y="2218309"/>
                    <a:pt x="0" y="2110105"/>
                    <a:pt x="0" y="1976120"/>
                  </a:cubicBezTo>
                  <a:lnTo>
                    <a:pt x="0" y="242189"/>
                  </a:lnTo>
                  <a:lnTo>
                    <a:pt x="25400" y="242189"/>
                  </a:lnTo>
                  <a:lnTo>
                    <a:pt x="0" y="242189"/>
                  </a:lnTo>
                  <a:moveTo>
                    <a:pt x="50800" y="242189"/>
                  </a:moveTo>
                  <a:lnTo>
                    <a:pt x="50800" y="1976120"/>
                  </a:lnTo>
                  <a:lnTo>
                    <a:pt x="25400" y="1976120"/>
                  </a:lnTo>
                  <a:lnTo>
                    <a:pt x="50800" y="1976120"/>
                  </a:lnTo>
                  <a:cubicBezTo>
                    <a:pt x="50800" y="2081530"/>
                    <a:pt x="137160" y="2167509"/>
                    <a:pt x="244348" y="2167509"/>
                  </a:cubicBezTo>
                  <a:lnTo>
                    <a:pt x="3707892" y="2167509"/>
                  </a:lnTo>
                  <a:cubicBezTo>
                    <a:pt x="3815080" y="2167509"/>
                    <a:pt x="3901440" y="2081657"/>
                    <a:pt x="3901440" y="1976120"/>
                  </a:cubicBezTo>
                  <a:lnTo>
                    <a:pt x="3901440" y="242189"/>
                  </a:lnTo>
                  <a:cubicBezTo>
                    <a:pt x="3901440" y="136779"/>
                    <a:pt x="3815080" y="50800"/>
                    <a:pt x="3707892" y="50800"/>
                  </a:cubicBezTo>
                  <a:lnTo>
                    <a:pt x="244348" y="50800"/>
                  </a:lnTo>
                  <a:lnTo>
                    <a:pt x="244348" y="25400"/>
                  </a:lnTo>
                  <a:lnTo>
                    <a:pt x="244348" y="50800"/>
                  </a:lnTo>
                  <a:cubicBezTo>
                    <a:pt x="137160" y="50800"/>
                    <a:pt x="50800" y="136652"/>
                    <a:pt x="50800" y="242189"/>
                  </a:cubicBezTo>
                  <a:close/>
                </a:path>
              </a:pathLst>
            </a:custGeom>
            <a:solidFill>
              <a:srgbClr val="D5EAD5">
                <a:alpha val="80784"/>
              </a:srgbClr>
            </a:solidFill>
          </p:spPr>
        </p:sp>
      </p:grpSp>
      <p:grpSp>
        <p:nvGrpSpPr>
          <p:cNvPr name="Group 10" id="10"/>
          <p:cNvGrpSpPr/>
          <p:nvPr/>
        </p:nvGrpSpPr>
        <p:grpSpPr>
          <a:xfrm rot="0">
            <a:off x="5557568" y="1664862"/>
            <a:ext cx="2868957" cy="1568476"/>
            <a:chOff x="0" y="0"/>
            <a:chExt cx="3825276" cy="2091302"/>
          </a:xfrm>
        </p:grpSpPr>
        <p:sp>
          <p:nvSpPr>
            <p:cNvPr name="Freeform 11" id="11"/>
            <p:cNvSpPr/>
            <p:nvPr/>
          </p:nvSpPr>
          <p:spPr>
            <a:xfrm flipH="false" flipV="false" rot="0">
              <a:off x="0" y="0"/>
              <a:ext cx="3825276" cy="2091302"/>
            </a:xfrm>
            <a:custGeom>
              <a:avLst/>
              <a:gdLst/>
              <a:ahLst/>
              <a:cxnLst/>
              <a:rect r="r" b="b" t="t" l="l"/>
              <a:pathLst>
                <a:path h="2091302" w="3825276">
                  <a:moveTo>
                    <a:pt x="0" y="0"/>
                  </a:moveTo>
                  <a:lnTo>
                    <a:pt x="3825276" y="0"/>
                  </a:lnTo>
                  <a:lnTo>
                    <a:pt x="3825276" y="2091302"/>
                  </a:lnTo>
                  <a:lnTo>
                    <a:pt x="0" y="2091302"/>
                  </a:lnTo>
                  <a:close/>
                </a:path>
              </a:pathLst>
            </a:custGeom>
            <a:solidFill>
              <a:srgbClr val="000000">
                <a:alpha val="0"/>
              </a:srgbClr>
            </a:solidFill>
          </p:spPr>
        </p:sp>
        <p:sp>
          <p:nvSpPr>
            <p:cNvPr name="TextBox 12" id="12"/>
            <p:cNvSpPr txBox="true"/>
            <p:nvPr/>
          </p:nvSpPr>
          <p:spPr>
            <a:xfrm>
              <a:off x="0" y="-28575"/>
              <a:ext cx="3825276" cy="2119877"/>
            </a:xfrm>
            <a:prstGeom prst="rect">
              <a:avLst/>
            </a:prstGeom>
          </p:spPr>
          <p:txBody>
            <a:bodyPr anchor="ctr" rtlCol="false" tIns="0" lIns="0" bIns="0" rIns="0"/>
            <a:lstStyle/>
            <a:p>
              <a:pPr algn="ctr" marL="0" indent="0" lvl="0">
                <a:lnSpc>
                  <a:spcPts val="3564"/>
                </a:lnSpc>
              </a:pPr>
              <a:r>
                <a:rPr lang="en-US" sz="3300">
                  <a:solidFill>
                    <a:srgbClr val="000000"/>
                  </a:solidFill>
                  <a:latin typeface="Arial"/>
                  <a:ea typeface="Arial"/>
                  <a:cs typeface="Arial"/>
                  <a:sym typeface="Arial"/>
                </a:rPr>
                <a:t>Analiza datelor</a:t>
              </a:r>
            </a:p>
          </p:txBody>
        </p:sp>
      </p:grpSp>
      <p:grpSp>
        <p:nvGrpSpPr>
          <p:cNvPr name="Group 13" id="13"/>
          <p:cNvGrpSpPr/>
          <p:nvPr/>
        </p:nvGrpSpPr>
        <p:grpSpPr>
          <a:xfrm rot="0">
            <a:off x="9736516" y="1617250"/>
            <a:ext cx="2964180" cy="1663700"/>
            <a:chOff x="0" y="0"/>
            <a:chExt cx="3952240" cy="2218266"/>
          </a:xfrm>
        </p:grpSpPr>
        <p:sp>
          <p:nvSpPr>
            <p:cNvPr name="Freeform 14" id="14"/>
            <p:cNvSpPr/>
            <p:nvPr/>
          </p:nvSpPr>
          <p:spPr>
            <a:xfrm flipH="false" flipV="false" rot="0">
              <a:off x="25400" y="25400"/>
              <a:ext cx="3901440" cy="2167509"/>
            </a:xfrm>
            <a:custGeom>
              <a:avLst/>
              <a:gdLst/>
              <a:ahLst/>
              <a:cxnLst/>
              <a:rect r="r" b="b" t="t" l="l"/>
              <a:pathLst>
                <a:path h="2167509" w="3901440">
                  <a:moveTo>
                    <a:pt x="0" y="216789"/>
                  </a:moveTo>
                  <a:cubicBezTo>
                    <a:pt x="0" y="97028"/>
                    <a:pt x="98044" y="0"/>
                    <a:pt x="218948" y="0"/>
                  </a:cubicBezTo>
                  <a:lnTo>
                    <a:pt x="3682492" y="0"/>
                  </a:lnTo>
                  <a:cubicBezTo>
                    <a:pt x="3803396" y="0"/>
                    <a:pt x="3901440" y="97028"/>
                    <a:pt x="3901440" y="216789"/>
                  </a:cubicBezTo>
                  <a:lnTo>
                    <a:pt x="3901440" y="1950720"/>
                  </a:lnTo>
                  <a:cubicBezTo>
                    <a:pt x="3901440" y="2070481"/>
                    <a:pt x="3803396" y="2167509"/>
                    <a:pt x="3682492" y="2167509"/>
                  </a:cubicBezTo>
                  <a:lnTo>
                    <a:pt x="218948" y="2167509"/>
                  </a:lnTo>
                  <a:cubicBezTo>
                    <a:pt x="98044" y="2167509"/>
                    <a:pt x="0" y="2070481"/>
                    <a:pt x="0" y="1950720"/>
                  </a:cubicBezTo>
                  <a:close/>
                </a:path>
              </a:pathLst>
            </a:custGeom>
            <a:solidFill>
              <a:srgbClr val="D5EAD5">
                <a:alpha val="80784"/>
              </a:srgbClr>
            </a:solidFill>
          </p:spPr>
        </p:sp>
        <p:sp>
          <p:nvSpPr>
            <p:cNvPr name="Freeform 15" id="15"/>
            <p:cNvSpPr/>
            <p:nvPr/>
          </p:nvSpPr>
          <p:spPr>
            <a:xfrm flipH="false" flipV="false" rot="0">
              <a:off x="0" y="0"/>
              <a:ext cx="3952240" cy="2218309"/>
            </a:xfrm>
            <a:custGeom>
              <a:avLst/>
              <a:gdLst/>
              <a:ahLst/>
              <a:cxnLst/>
              <a:rect r="r" b="b" t="t" l="l"/>
              <a:pathLst>
                <a:path h="2218309" w="3952240">
                  <a:moveTo>
                    <a:pt x="0" y="242189"/>
                  </a:moveTo>
                  <a:cubicBezTo>
                    <a:pt x="0" y="108204"/>
                    <a:pt x="109601" y="0"/>
                    <a:pt x="244348" y="0"/>
                  </a:cubicBezTo>
                  <a:lnTo>
                    <a:pt x="3707892" y="0"/>
                  </a:lnTo>
                  <a:lnTo>
                    <a:pt x="3707892" y="25400"/>
                  </a:lnTo>
                  <a:lnTo>
                    <a:pt x="3707892" y="0"/>
                  </a:lnTo>
                  <a:cubicBezTo>
                    <a:pt x="3842639" y="0"/>
                    <a:pt x="3952240" y="108204"/>
                    <a:pt x="3952240" y="242189"/>
                  </a:cubicBezTo>
                  <a:lnTo>
                    <a:pt x="3926840" y="242189"/>
                  </a:lnTo>
                  <a:lnTo>
                    <a:pt x="3952240" y="242189"/>
                  </a:lnTo>
                  <a:lnTo>
                    <a:pt x="3952240" y="1976120"/>
                  </a:lnTo>
                  <a:lnTo>
                    <a:pt x="3926840" y="1976120"/>
                  </a:lnTo>
                  <a:lnTo>
                    <a:pt x="3952240" y="1976120"/>
                  </a:lnTo>
                  <a:cubicBezTo>
                    <a:pt x="3952240" y="2110105"/>
                    <a:pt x="3842639" y="2218309"/>
                    <a:pt x="3707892" y="2218309"/>
                  </a:cubicBezTo>
                  <a:lnTo>
                    <a:pt x="3707892" y="2192909"/>
                  </a:lnTo>
                  <a:lnTo>
                    <a:pt x="3707892" y="2218309"/>
                  </a:lnTo>
                  <a:lnTo>
                    <a:pt x="244348" y="2218309"/>
                  </a:lnTo>
                  <a:lnTo>
                    <a:pt x="244348" y="2192909"/>
                  </a:lnTo>
                  <a:lnTo>
                    <a:pt x="244348" y="2218309"/>
                  </a:lnTo>
                  <a:cubicBezTo>
                    <a:pt x="109601" y="2218309"/>
                    <a:pt x="0" y="2110105"/>
                    <a:pt x="0" y="1976120"/>
                  </a:cubicBezTo>
                  <a:lnTo>
                    <a:pt x="0" y="242189"/>
                  </a:lnTo>
                  <a:lnTo>
                    <a:pt x="25400" y="242189"/>
                  </a:lnTo>
                  <a:lnTo>
                    <a:pt x="0" y="242189"/>
                  </a:lnTo>
                  <a:moveTo>
                    <a:pt x="50800" y="242189"/>
                  </a:moveTo>
                  <a:lnTo>
                    <a:pt x="50800" y="1976120"/>
                  </a:lnTo>
                  <a:lnTo>
                    <a:pt x="25400" y="1976120"/>
                  </a:lnTo>
                  <a:lnTo>
                    <a:pt x="50800" y="1976120"/>
                  </a:lnTo>
                  <a:cubicBezTo>
                    <a:pt x="50800" y="2081530"/>
                    <a:pt x="137160" y="2167509"/>
                    <a:pt x="244348" y="2167509"/>
                  </a:cubicBezTo>
                  <a:lnTo>
                    <a:pt x="3707892" y="2167509"/>
                  </a:lnTo>
                  <a:cubicBezTo>
                    <a:pt x="3815080" y="2167509"/>
                    <a:pt x="3901440" y="2081657"/>
                    <a:pt x="3901440" y="1976120"/>
                  </a:cubicBezTo>
                  <a:lnTo>
                    <a:pt x="3901440" y="242189"/>
                  </a:lnTo>
                  <a:cubicBezTo>
                    <a:pt x="3901440" y="136779"/>
                    <a:pt x="3815080" y="50800"/>
                    <a:pt x="3707892" y="50800"/>
                  </a:cubicBezTo>
                  <a:lnTo>
                    <a:pt x="244348" y="50800"/>
                  </a:lnTo>
                  <a:lnTo>
                    <a:pt x="244348" y="25400"/>
                  </a:lnTo>
                  <a:lnTo>
                    <a:pt x="244348" y="50800"/>
                  </a:lnTo>
                  <a:cubicBezTo>
                    <a:pt x="137160" y="50800"/>
                    <a:pt x="50800" y="136652"/>
                    <a:pt x="50800" y="242189"/>
                  </a:cubicBezTo>
                  <a:close/>
                </a:path>
              </a:pathLst>
            </a:custGeom>
            <a:solidFill>
              <a:srgbClr val="D5EAD5">
                <a:alpha val="80784"/>
              </a:srgbClr>
            </a:solidFill>
          </p:spPr>
        </p:sp>
      </p:grpSp>
      <p:grpSp>
        <p:nvGrpSpPr>
          <p:cNvPr name="Group 16" id="16"/>
          <p:cNvGrpSpPr/>
          <p:nvPr/>
        </p:nvGrpSpPr>
        <p:grpSpPr>
          <a:xfrm rot="0">
            <a:off x="9784128" y="1664862"/>
            <a:ext cx="2868957" cy="1568476"/>
            <a:chOff x="0" y="0"/>
            <a:chExt cx="3825276" cy="2091302"/>
          </a:xfrm>
        </p:grpSpPr>
        <p:sp>
          <p:nvSpPr>
            <p:cNvPr name="Freeform 17" id="17"/>
            <p:cNvSpPr/>
            <p:nvPr/>
          </p:nvSpPr>
          <p:spPr>
            <a:xfrm flipH="false" flipV="false" rot="0">
              <a:off x="0" y="0"/>
              <a:ext cx="3825276" cy="2091302"/>
            </a:xfrm>
            <a:custGeom>
              <a:avLst/>
              <a:gdLst/>
              <a:ahLst/>
              <a:cxnLst/>
              <a:rect r="r" b="b" t="t" l="l"/>
              <a:pathLst>
                <a:path h="2091302" w="3825276">
                  <a:moveTo>
                    <a:pt x="0" y="0"/>
                  </a:moveTo>
                  <a:lnTo>
                    <a:pt x="3825276" y="0"/>
                  </a:lnTo>
                  <a:lnTo>
                    <a:pt x="3825276" y="2091302"/>
                  </a:lnTo>
                  <a:lnTo>
                    <a:pt x="0" y="2091302"/>
                  </a:lnTo>
                  <a:close/>
                </a:path>
              </a:pathLst>
            </a:custGeom>
            <a:solidFill>
              <a:srgbClr val="000000">
                <a:alpha val="0"/>
              </a:srgbClr>
            </a:solidFill>
          </p:spPr>
        </p:sp>
        <p:sp>
          <p:nvSpPr>
            <p:cNvPr name="TextBox 18" id="18"/>
            <p:cNvSpPr txBox="true"/>
            <p:nvPr/>
          </p:nvSpPr>
          <p:spPr>
            <a:xfrm>
              <a:off x="0" y="-28575"/>
              <a:ext cx="3825276" cy="2119877"/>
            </a:xfrm>
            <a:prstGeom prst="rect">
              <a:avLst/>
            </a:prstGeom>
          </p:spPr>
          <p:txBody>
            <a:bodyPr anchor="ctr" rtlCol="false" tIns="0" lIns="0" bIns="0" rIns="0"/>
            <a:lstStyle/>
            <a:p>
              <a:pPr algn="ctr" marL="0" indent="0" lvl="0">
                <a:lnSpc>
                  <a:spcPts val="3564"/>
                </a:lnSpc>
              </a:pPr>
              <a:r>
                <a:rPr lang="en-US" sz="3300">
                  <a:solidFill>
                    <a:srgbClr val="000000"/>
                  </a:solidFill>
                  <a:latin typeface="Arial"/>
                  <a:ea typeface="Arial"/>
                  <a:cs typeface="Arial"/>
                  <a:sym typeface="Arial"/>
                </a:rPr>
                <a:t>Colaborare în cloud</a:t>
              </a:r>
            </a:p>
          </p:txBody>
        </p:sp>
      </p:grpSp>
      <p:grpSp>
        <p:nvGrpSpPr>
          <p:cNvPr name="Group 19" id="19"/>
          <p:cNvGrpSpPr/>
          <p:nvPr/>
        </p:nvGrpSpPr>
        <p:grpSpPr>
          <a:xfrm rot="0">
            <a:off x="8476676" y="8526050"/>
            <a:ext cx="1257300" cy="1257300"/>
            <a:chOff x="0" y="0"/>
            <a:chExt cx="1676400" cy="1676400"/>
          </a:xfrm>
        </p:grpSpPr>
        <p:sp>
          <p:nvSpPr>
            <p:cNvPr name="Freeform 20" id="20"/>
            <p:cNvSpPr/>
            <p:nvPr/>
          </p:nvSpPr>
          <p:spPr>
            <a:xfrm flipH="false" flipV="false" rot="0">
              <a:off x="25400" y="25400"/>
              <a:ext cx="1625600" cy="1625600"/>
            </a:xfrm>
            <a:custGeom>
              <a:avLst/>
              <a:gdLst/>
              <a:ahLst/>
              <a:cxnLst/>
              <a:rect r="r" b="b" t="t" l="l"/>
              <a:pathLst>
                <a:path h="1625600" w="1625600">
                  <a:moveTo>
                    <a:pt x="0" y="1625600"/>
                  </a:moveTo>
                  <a:lnTo>
                    <a:pt x="812800" y="0"/>
                  </a:lnTo>
                  <a:lnTo>
                    <a:pt x="1625600" y="1625600"/>
                  </a:lnTo>
                  <a:close/>
                </a:path>
              </a:pathLst>
            </a:custGeom>
            <a:solidFill>
              <a:srgbClr val="D5EAD5">
                <a:alpha val="80784"/>
              </a:srgbClr>
            </a:solidFill>
          </p:spPr>
        </p:sp>
        <p:sp>
          <p:nvSpPr>
            <p:cNvPr name="Freeform 21" id="21"/>
            <p:cNvSpPr/>
            <p:nvPr/>
          </p:nvSpPr>
          <p:spPr>
            <a:xfrm flipH="false" flipV="false" rot="0">
              <a:off x="-1270" y="0"/>
              <a:ext cx="1678940" cy="1676527"/>
            </a:xfrm>
            <a:custGeom>
              <a:avLst/>
              <a:gdLst/>
              <a:ahLst/>
              <a:cxnLst/>
              <a:rect r="r" b="b" t="t" l="l"/>
              <a:pathLst>
                <a:path h="1676527" w="1678940">
                  <a:moveTo>
                    <a:pt x="3937" y="1639697"/>
                  </a:moveTo>
                  <a:lnTo>
                    <a:pt x="816737" y="14097"/>
                  </a:lnTo>
                  <a:cubicBezTo>
                    <a:pt x="821055" y="5461"/>
                    <a:pt x="829818" y="0"/>
                    <a:pt x="839470" y="0"/>
                  </a:cubicBezTo>
                  <a:cubicBezTo>
                    <a:pt x="849122" y="0"/>
                    <a:pt x="857885" y="5461"/>
                    <a:pt x="862203" y="14097"/>
                  </a:cubicBezTo>
                  <a:lnTo>
                    <a:pt x="1675003" y="1639697"/>
                  </a:lnTo>
                  <a:cubicBezTo>
                    <a:pt x="1678940" y="1647571"/>
                    <a:pt x="1678559" y="1656969"/>
                    <a:pt x="1673860" y="1664462"/>
                  </a:cubicBezTo>
                  <a:cubicBezTo>
                    <a:pt x="1669161" y="1671955"/>
                    <a:pt x="1661033" y="1676527"/>
                    <a:pt x="1652270" y="1676527"/>
                  </a:cubicBezTo>
                  <a:lnTo>
                    <a:pt x="26670" y="1676527"/>
                  </a:lnTo>
                  <a:cubicBezTo>
                    <a:pt x="17907" y="1676527"/>
                    <a:pt x="9652" y="1671955"/>
                    <a:pt x="5080" y="1664462"/>
                  </a:cubicBezTo>
                  <a:cubicBezTo>
                    <a:pt x="508" y="1656969"/>
                    <a:pt x="0" y="1647571"/>
                    <a:pt x="3937" y="1639697"/>
                  </a:cubicBezTo>
                  <a:moveTo>
                    <a:pt x="49403" y="1662430"/>
                  </a:moveTo>
                  <a:lnTo>
                    <a:pt x="26670" y="1651000"/>
                  </a:lnTo>
                  <a:lnTo>
                    <a:pt x="26670" y="1625600"/>
                  </a:lnTo>
                  <a:lnTo>
                    <a:pt x="1652270" y="1625600"/>
                  </a:lnTo>
                  <a:lnTo>
                    <a:pt x="1652270" y="1651000"/>
                  </a:lnTo>
                  <a:lnTo>
                    <a:pt x="1629537" y="1662303"/>
                  </a:lnTo>
                  <a:lnTo>
                    <a:pt x="816737" y="36703"/>
                  </a:lnTo>
                  <a:lnTo>
                    <a:pt x="839470" y="25400"/>
                  </a:lnTo>
                  <a:lnTo>
                    <a:pt x="862203" y="36703"/>
                  </a:lnTo>
                  <a:lnTo>
                    <a:pt x="49403" y="1662303"/>
                  </a:lnTo>
                  <a:close/>
                </a:path>
              </a:pathLst>
            </a:custGeom>
            <a:solidFill>
              <a:srgbClr val="D5EAD5">
                <a:alpha val="80784"/>
              </a:srgbClr>
            </a:solidFill>
          </p:spPr>
        </p:sp>
      </p:grpSp>
      <p:grpSp>
        <p:nvGrpSpPr>
          <p:cNvPr name="Group 22" id="22"/>
          <p:cNvGrpSpPr/>
          <p:nvPr/>
        </p:nvGrpSpPr>
        <p:grpSpPr>
          <a:xfrm rot="0">
            <a:off x="5428676" y="8015612"/>
            <a:ext cx="7353300" cy="532281"/>
            <a:chOff x="0" y="0"/>
            <a:chExt cx="9804400" cy="709708"/>
          </a:xfrm>
        </p:grpSpPr>
        <p:sp>
          <p:nvSpPr>
            <p:cNvPr name="Freeform 23" id="23"/>
            <p:cNvSpPr/>
            <p:nvPr/>
          </p:nvSpPr>
          <p:spPr>
            <a:xfrm flipH="false" flipV="false" rot="0">
              <a:off x="25400" y="25400"/>
              <a:ext cx="9753600" cy="658876"/>
            </a:xfrm>
            <a:custGeom>
              <a:avLst/>
              <a:gdLst/>
              <a:ahLst/>
              <a:cxnLst/>
              <a:rect r="r" b="b" t="t" l="l"/>
              <a:pathLst>
                <a:path h="658876" w="9753600">
                  <a:moveTo>
                    <a:pt x="0" y="0"/>
                  </a:moveTo>
                  <a:lnTo>
                    <a:pt x="9753600" y="0"/>
                  </a:lnTo>
                  <a:lnTo>
                    <a:pt x="9753600" y="658876"/>
                  </a:lnTo>
                  <a:lnTo>
                    <a:pt x="0" y="658876"/>
                  </a:lnTo>
                  <a:close/>
                </a:path>
              </a:pathLst>
            </a:custGeom>
            <a:solidFill>
              <a:srgbClr val="D5EAD5">
                <a:alpha val="80784"/>
              </a:srgbClr>
            </a:solidFill>
          </p:spPr>
        </p:sp>
        <p:sp>
          <p:nvSpPr>
            <p:cNvPr name="Freeform 24" id="24"/>
            <p:cNvSpPr/>
            <p:nvPr/>
          </p:nvSpPr>
          <p:spPr>
            <a:xfrm flipH="false" flipV="false" rot="0">
              <a:off x="0" y="0"/>
              <a:ext cx="9804400" cy="709676"/>
            </a:xfrm>
            <a:custGeom>
              <a:avLst/>
              <a:gdLst/>
              <a:ahLst/>
              <a:cxnLst/>
              <a:rect r="r" b="b" t="t" l="l"/>
              <a:pathLst>
                <a:path h="709676" w="9804400">
                  <a:moveTo>
                    <a:pt x="25400" y="0"/>
                  </a:moveTo>
                  <a:lnTo>
                    <a:pt x="9779000" y="0"/>
                  </a:lnTo>
                  <a:cubicBezTo>
                    <a:pt x="9792970" y="0"/>
                    <a:pt x="9804400" y="11430"/>
                    <a:pt x="9804400" y="25400"/>
                  </a:cubicBezTo>
                  <a:lnTo>
                    <a:pt x="9804400" y="684276"/>
                  </a:lnTo>
                  <a:cubicBezTo>
                    <a:pt x="9804400" y="698246"/>
                    <a:pt x="9792970" y="709676"/>
                    <a:pt x="9779000" y="709676"/>
                  </a:cubicBezTo>
                  <a:lnTo>
                    <a:pt x="25400" y="709676"/>
                  </a:lnTo>
                  <a:cubicBezTo>
                    <a:pt x="11430" y="709676"/>
                    <a:pt x="0" y="698246"/>
                    <a:pt x="0" y="684276"/>
                  </a:cubicBezTo>
                  <a:lnTo>
                    <a:pt x="0" y="25400"/>
                  </a:lnTo>
                  <a:cubicBezTo>
                    <a:pt x="0" y="11430"/>
                    <a:pt x="11430" y="0"/>
                    <a:pt x="25400" y="0"/>
                  </a:cubicBezTo>
                  <a:moveTo>
                    <a:pt x="25400" y="50800"/>
                  </a:moveTo>
                  <a:lnTo>
                    <a:pt x="25400" y="25400"/>
                  </a:lnTo>
                  <a:lnTo>
                    <a:pt x="50800" y="25400"/>
                  </a:lnTo>
                  <a:lnTo>
                    <a:pt x="50800" y="684276"/>
                  </a:lnTo>
                  <a:lnTo>
                    <a:pt x="25400" y="684276"/>
                  </a:lnTo>
                  <a:lnTo>
                    <a:pt x="25400" y="658876"/>
                  </a:lnTo>
                  <a:lnTo>
                    <a:pt x="9779000" y="658876"/>
                  </a:lnTo>
                  <a:lnTo>
                    <a:pt x="9779000" y="684276"/>
                  </a:lnTo>
                  <a:lnTo>
                    <a:pt x="9753600" y="684276"/>
                  </a:lnTo>
                  <a:lnTo>
                    <a:pt x="9753600" y="25400"/>
                  </a:lnTo>
                  <a:lnTo>
                    <a:pt x="9779000" y="25400"/>
                  </a:lnTo>
                  <a:lnTo>
                    <a:pt x="9779000" y="50800"/>
                  </a:lnTo>
                  <a:lnTo>
                    <a:pt x="25400" y="50800"/>
                  </a:lnTo>
                  <a:close/>
                </a:path>
              </a:pathLst>
            </a:custGeom>
            <a:solidFill>
              <a:srgbClr val="D5EAD5">
                <a:alpha val="80784"/>
              </a:srgbClr>
            </a:solidFill>
          </p:spPr>
        </p:sp>
      </p:grpSp>
      <p:grpSp>
        <p:nvGrpSpPr>
          <p:cNvPr name="Group 25" id="25"/>
          <p:cNvGrpSpPr/>
          <p:nvPr/>
        </p:nvGrpSpPr>
        <p:grpSpPr>
          <a:xfrm rot="0">
            <a:off x="9736516" y="6591586"/>
            <a:ext cx="2964180" cy="1403604"/>
            <a:chOff x="0" y="0"/>
            <a:chExt cx="3952240" cy="1871472"/>
          </a:xfrm>
        </p:grpSpPr>
        <p:sp>
          <p:nvSpPr>
            <p:cNvPr name="Freeform 26" id="26"/>
            <p:cNvSpPr/>
            <p:nvPr/>
          </p:nvSpPr>
          <p:spPr>
            <a:xfrm flipH="false" flipV="false" rot="0">
              <a:off x="25400" y="25400"/>
              <a:ext cx="3901440" cy="1820672"/>
            </a:xfrm>
            <a:custGeom>
              <a:avLst/>
              <a:gdLst/>
              <a:ahLst/>
              <a:cxnLst/>
              <a:rect r="r" b="b" t="t" l="l"/>
              <a:pathLst>
                <a:path h="1820672" w="3901440">
                  <a:moveTo>
                    <a:pt x="0" y="303403"/>
                  </a:moveTo>
                  <a:cubicBezTo>
                    <a:pt x="0" y="135890"/>
                    <a:pt x="137795" y="0"/>
                    <a:pt x="307848" y="0"/>
                  </a:cubicBezTo>
                  <a:lnTo>
                    <a:pt x="3593592" y="0"/>
                  </a:lnTo>
                  <a:cubicBezTo>
                    <a:pt x="3763645" y="0"/>
                    <a:pt x="3901440" y="135890"/>
                    <a:pt x="3901440" y="303403"/>
                  </a:cubicBezTo>
                  <a:lnTo>
                    <a:pt x="3901440" y="1517142"/>
                  </a:lnTo>
                  <a:cubicBezTo>
                    <a:pt x="3901440" y="1684782"/>
                    <a:pt x="3763645" y="1820545"/>
                    <a:pt x="3593592" y="1820545"/>
                  </a:cubicBezTo>
                  <a:lnTo>
                    <a:pt x="307848" y="1820545"/>
                  </a:lnTo>
                  <a:cubicBezTo>
                    <a:pt x="137795" y="1820672"/>
                    <a:pt x="0" y="1684782"/>
                    <a:pt x="0" y="1517269"/>
                  </a:cubicBezTo>
                  <a:close/>
                </a:path>
              </a:pathLst>
            </a:custGeom>
            <a:solidFill>
              <a:srgbClr val="70C573"/>
            </a:solidFill>
          </p:spPr>
        </p:sp>
        <p:sp>
          <p:nvSpPr>
            <p:cNvPr name="Freeform 27" id="27"/>
            <p:cNvSpPr/>
            <p:nvPr/>
          </p:nvSpPr>
          <p:spPr>
            <a:xfrm flipH="false" flipV="false" rot="0">
              <a:off x="0" y="0"/>
              <a:ext cx="3952240" cy="1871472"/>
            </a:xfrm>
            <a:custGeom>
              <a:avLst/>
              <a:gdLst/>
              <a:ahLst/>
              <a:cxnLst/>
              <a:rect r="r" b="b" t="t" l="l"/>
              <a:pathLst>
                <a:path h="1871472" w="3952240">
                  <a:moveTo>
                    <a:pt x="0" y="328803"/>
                  </a:moveTo>
                  <a:cubicBezTo>
                    <a:pt x="0" y="146939"/>
                    <a:pt x="149606" y="0"/>
                    <a:pt x="333248" y="0"/>
                  </a:cubicBezTo>
                  <a:lnTo>
                    <a:pt x="3618992" y="0"/>
                  </a:lnTo>
                  <a:lnTo>
                    <a:pt x="3618992" y="25400"/>
                  </a:lnTo>
                  <a:lnTo>
                    <a:pt x="3618992" y="0"/>
                  </a:lnTo>
                  <a:cubicBezTo>
                    <a:pt x="3802761" y="0"/>
                    <a:pt x="3952240" y="146939"/>
                    <a:pt x="3952240" y="328803"/>
                  </a:cubicBezTo>
                  <a:lnTo>
                    <a:pt x="3926840" y="328803"/>
                  </a:lnTo>
                  <a:lnTo>
                    <a:pt x="3952240" y="328803"/>
                  </a:lnTo>
                  <a:lnTo>
                    <a:pt x="3952240" y="1542542"/>
                  </a:lnTo>
                  <a:lnTo>
                    <a:pt x="3926840" y="1542542"/>
                  </a:lnTo>
                  <a:lnTo>
                    <a:pt x="3952240" y="1542542"/>
                  </a:lnTo>
                  <a:cubicBezTo>
                    <a:pt x="3952240" y="1724533"/>
                    <a:pt x="3802634" y="1871345"/>
                    <a:pt x="3618992" y="1871345"/>
                  </a:cubicBezTo>
                  <a:lnTo>
                    <a:pt x="3618992" y="1845945"/>
                  </a:lnTo>
                  <a:lnTo>
                    <a:pt x="3618992" y="1871345"/>
                  </a:lnTo>
                  <a:lnTo>
                    <a:pt x="333248" y="1871345"/>
                  </a:lnTo>
                  <a:lnTo>
                    <a:pt x="333248" y="1845945"/>
                  </a:lnTo>
                  <a:lnTo>
                    <a:pt x="333248" y="1871345"/>
                  </a:lnTo>
                  <a:cubicBezTo>
                    <a:pt x="149606" y="1871472"/>
                    <a:pt x="0" y="1724533"/>
                    <a:pt x="0" y="1542669"/>
                  </a:cubicBezTo>
                  <a:lnTo>
                    <a:pt x="0" y="328803"/>
                  </a:lnTo>
                  <a:lnTo>
                    <a:pt x="25400" y="328803"/>
                  </a:lnTo>
                  <a:lnTo>
                    <a:pt x="0" y="328803"/>
                  </a:lnTo>
                  <a:moveTo>
                    <a:pt x="50800" y="328803"/>
                  </a:moveTo>
                  <a:lnTo>
                    <a:pt x="50800" y="1542542"/>
                  </a:lnTo>
                  <a:lnTo>
                    <a:pt x="25400" y="1542542"/>
                  </a:lnTo>
                  <a:lnTo>
                    <a:pt x="50800" y="1542542"/>
                  </a:lnTo>
                  <a:cubicBezTo>
                    <a:pt x="50800" y="1695704"/>
                    <a:pt x="176911" y="1820545"/>
                    <a:pt x="333248" y="1820545"/>
                  </a:cubicBezTo>
                  <a:lnTo>
                    <a:pt x="3618992" y="1820545"/>
                  </a:lnTo>
                  <a:cubicBezTo>
                    <a:pt x="3775329" y="1820545"/>
                    <a:pt x="3901440" y="1695704"/>
                    <a:pt x="3901440" y="1542542"/>
                  </a:cubicBezTo>
                  <a:lnTo>
                    <a:pt x="3901440" y="328803"/>
                  </a:lnTo>
                  <a:cubicBezTo>
                    <a:pt x="3901440" y="175641"/>
                    <a:pt x="3775329" y="50800"/>
                    <a:pt x="3618992" y="50800"/>
                  </a:cubicBezTo>
                  <a:lnTo>
                    <a:pt x="333248" y="50800"/>
                  </a:lnTo>
                  <a:lnTo>
                    <a:pt x="333248" y="25400"/>
                  </a:lnTo>
                  <a:lnTo>
                    <a:pt x="333248" y="50800"/>
                  </a:lnTo>
                  <a:cubicBezTo>
                    <a:pt x="176911" y="50800"/>
                    <a:pt x="50800" y="175641"/>
                    <a:pt x="50800" y="328803"/>
                  </a:cubicBezTo>
                  <a:close/>
                </a:path>
              </a:pathLst>
            </a:custGeom>
            <a:solidFill>
              <a:srgbClr val="F2F2F2"/>
            </a:solidFill>
          </p:spPr>
        </p:sp>
      </p:grpSp>
      <p:grpSp>
        <p:nvGrpSpPr>
          <p:cNvPr name="Group 28" id="28"/>
          <p:cNvGrpSpPr/>
          <p:nvPr/>
        </p:nvGrpSpPr>
        <p:grpSpPr>
          <a:xfrm rot="0">
            <a:off x="9803175" y="6658245"/>
            <a:ext cx="2830863" cy="1270287"/>
            <a:chOff x="0" y="0"/>
            <a:chExt cx="3774484" cy="1693716"/>
          </a:xfrm>
        </p:grpSpPr>
        <p:sp>
          <p:nvSpPr>
            <p:cNvPr name="Freeform 29" id="29"/>
            <p:cNvSpPr/>
            <p:nvPr/>
          </p:nvSpPr>
          <p:spPr>
            <a:xfrm flipH="false" flipV="false" rot="0">
              <a:off x="0" y="0"/>
              <a:ext cx="3774484" cy="1693716"/>
            </a:xfrm>
            <a:custGeom>
              <a:avLst/>
              <a:gdLst/>
              <a:ahLst/>
              <a:cxnLst/>
              <a:rect r="r" b="b" t="t" l="l"/>
              <a:pathLst>
                <a:path h="1693716" w="3774484">
                  <a:moveTo>
                    <a:pt x="0" y="0"/>
                  </a:moveTo>
                  <a:lnTo>
                    <a:pt x="3774484" y="0"/>
                  </a:lnTo>
                  <a:lnTo>
                    <a:pt x="3774484" y="1693716"/>
                  </a:lnTo>
                  <a:lnTo>
                    <a:pt x="0" y="1693716"/>
                  </a:lnTo>
                  <a:close/>
                </a:path>
              </a:pathLst>
            </a:custGeom>
            <a:solidFill>
              <a:srgbClr val="000000">
                <a:alpha val="0"/>
              </a:srgbClr>
            </a:solidFill>
          </p:spPr>
        </p:sp>
        <p:sp>
          <p:nvSpPr>
            <p:cNvPr name="TextBox 30" id="30"/>
            <p:cNvSpPr txBox="true"/>
            <p:nvPr/>
          </p:nvSpPr>
          <p:spPr>
            <a:xfrm>
              <a:off x="0" y="-19050"/>
              <a:ext cx="3774484" cy="1712766"/>
            </a:xfrm>
            <a:prstGeom prst="rect">
              <a:avLst/>
            </a:prstGeom>
          </p:spPr>
          <p:txBody>
            <a:bodyPr anchor="ctr" rtlCol="false" tIns="0" lIns="0" bIns="0" rIns="0"/>
            <a:lstStyle/>
            <a:p>
              <a:pPr algn="ctr" marL="0" indent="0" lvl="0">
                <a:lnSpc>
                  <a:spcPts val="2268"/>
                </a:lnSpc>
              </a:pPr>
              <a:r>
                <a:rPr lang="en-US" sz="2100">
                  <a:solidFill>
                    <a:srgbClr val="F2F2F2"/>
                  </a:solidFill>
                  <a:latin typeface="Arial"/>
                  <a:ea typeface="Arial"/>
                  <a:cs typeface="Arial"/>
                  <a:sym typeface="Arial"/>
                </a:rPr>
                <a:t>Sisteme comune pentru operatori turistici, hoteluri și autorități de reglementare</a:t>
              </a:r>
            </a:p>
          </p:txBody>
        </p:sp>
      </p:grpSp>
      <p:grpSp>
        <p:nvGrpSpPr>
          <p:cNvPr name="Group 31" id="31"/>
          <p:cNvGrpSpPr/>
          <p:nvPr/>
        </p:nvGrpSpPr>
        <p:grpSpPr>
          <a:xfrm rot="0">
            <a:off x="9736516" y="5128546"/>
            <a:ext cx="2964180" cy="1403604"/>
            <a:chOff x="0" y="0"/>
            <a:chExt cx="3952240" cy="1871472"/>
          </a:xfrm>
        </p:grpSpPr>
        <p:sp>
          <p:nvSpPr>
            <p:cNvPr name="Freeform 32" id="32"/>
            <p:cNvSpPr/>
            <p:nvPr/>
          </p:nvSpPr>
          <p:spPr>
            <a:xfrm flipH="false" flipV="false" rot="0">
              <a:off x="25400" y="25400"/>
              <a:ext cx="3901440" cy="1820672"/>
            </a:xfrm>
            <a:custGeom>
              <a:avLst/>
              <a:gdLst/>
              <a:ahLst/>
              <a:cxnLst/>
              <a:rect r="r" b="b" t="t" l="l"/>
              <a:pathLst>
                <a:path h="1820672" w="3901440">
                  <a:moveTo>
                    <a:pt x="0" y="303403"/>
                  </a:moveTo>
                  <a:cubicBezTo>
                    <a:pt x="0" y="135890"/>
                    <a:pt x="137795" y="0"/>
                    <a:pt x="307848" y="0"/>
                  </a:cubicBezTo>
                  <a:lnTo>
                    <a:pt x="3593592" y="0"/>
                  </a:lnTo>
                  <a:cubicBezTo>
                    <a:pt x="3763645" y="0"/>
                    <a:pt x="3901440" y="135890"/>
                    <a:pt x="3901440" y="303403"/>
                  </a:cubicBezTo>
                  <a:lnTo>
                    <a:pt x="3901440" y="1517142"/>
                  </a:lnTo>
                  <a:cubicBezTo>
                    <a:pt x="3901440" y="1684782"/>
                    <a:pt x="3763645" y="1820545"/>
                    <a:pt x="3593592" y="1820545"/>
                  </a:cubicBezTo>
                  <a:lnTo>
                    <a:pt x="307848" y="1820545"/>
                  </a:lnTo>
                  <a:cubicBezTo>
                    <a:pt x="137795" y="1820672"/>
                    <a:pt x="0" y="1684782"/>
                    <a:pt x="0" y="1517269"/>
                  </a:cubicBezTo>
                  <a:close/>
                </a:path>
              </a:pathLst>
            </a:custGeom>
            <a:solidFill>
              <a:srgbClr val="70C573"/>
            </a:solidFill>
          </p:spPr>
        </p:sp>
        <p:sp>
          <p:nvSpPr>
            <p:cNvPr name="Freeform 33" id="33"/>
            <p:cNvSpPr/>
            <p:nvPr/>
          </p:nvSpPr>
          <p:spPr>
            <a:xfrm flipH="false" flipV="false" rot="0">
              <a:off x="0" y="0"/>
              <a:ext cx="3952240" cy="1871472"/>
            </a:xfrm>
            <a:custGeom>
              <a:avLst/>
              <a:gdLst/>
              <a:ahLst/>
              <a:cxnLst/>
              <a:rect r="r" b="b" t="t" l="l"/>
              <a:pathLst>
                <a:path h="1871472" w="3952240">
                  <a:moveTo>
                    <a:pt x="0" y="328803"/>
                  </a:moveTo>
                  <a:cubicBezTo>
                    <a:pt x="0" y="146939"/>
                    <a:pt x="149606" y="0"/>
                    <a:pt x="333248" y="0"/>
                  </a:cubicBezTo>
                  <a:lnTo>
                    <a:pt x="3618992" y="0"/>
                  </a:lnTo>
                  <a:lnTo>
                    <a:pt x="3618992" y="25400"/>
                  </a:lnTo>
                  <a:lnTo>
                    <a:pt x="3618992" y="0"/>
                  </a:lnTo>
                  <a:cubicBezTo>
                    <a:pt x="3802761" y="0"/>
                    <a:pt x="3952240" y="146939"/>
                    <a:pt x="3952240" y="328803"/>
                  </a:cubicBezTo>
                  <a:lnTo>
                    <a:pt x="3926840" y="328803"/>
                  </a:lnTo>
                  <a:lnTo>
                    <a:pt x="3952240" y="328803"/>
                  </a:lnTo>
                  <a:lnTo>
                    <a:pt x="3952240" y="1542542"/>
                  </a:lnTo>
                  <a:lnTo>
                    <a:pt x="3926840" y="1542542"/>
                  </a:lnTo>
                  <a:lnTo>
                    <a:pt x="3952240" y="1542542"/>
                  </a:lnTo>
                  <a:cubicBezTo>
                    <a:pt x="3952240" y="1724533"/>
                    <a:pt x="3802634" y="1871345"/>
                    <a:pt x="3618992" y="1871345"/>
                  </a:cubicBezTo>
                  <a:lnTo>
                    <a:pt x="3618992" y="1845945"/>
                  </a:lnTo>
                  <a:lnTo>
                    <a:pt x="3618992" y="1871345"/>
                  </a:lnTo>
                  <a:lnTo>
                    <a:pt x="333248" y="1871345"/>
                  </a:lnTo>
                  <a:lnTo>
                    <a:pt x="333248" y="1845945"/>
                  </a:lnTo>
                  <a:lnTo>
                    <a:pt x="333248" y="1871345"/>
                  </a:lnTo>
                  <a:cubicBezTo>
                    <a:pt x="149606" y="1871472"/>
                    <a:pt x="0" y="1724533"/>
                    <a:pt x="0" y="1542669"/>
                  </a:cubicBezTo>
                  <a:lnTo>
                    <a:pt x="0" y="328803"/>
                  </a:lnTo>
                  <a:lnTo>
                    <a:pt x="25400" y="328803"/>
                  </a:lnTo>
                  <a:lnTo>
                    <a:pt x="0" y="328803"/>
                  </a:lnTo>
                  <a:moveTo>
                    <a:pt x="50800" y="328803"/>
                  </a:moveTo>
                  <a:lnTo>
                    <a:pt x="50800" y="1542542"/>
                  </a:lnTo>
                  <a:lnTo>
                    <a:pt x="25400" y="1542542"/>
                  </a:lnTo>
                  <a:lnTo>
                    <a:pt x="50800" y="1542542"/>
                  </a:lnTo>
                  <a:cubicBezTo>
                    <a:pt x="50800" y="1695704"/>
                    <a:pt x="176911" y="1820545"/>
                    <a:pt x="333248" y="1820545"/>
                  </a:cubicBezTo>
                  <a:lnTo>
                    <a:pt x="3618992" y="1820545"/>
                  </a:lnTo>
                  <a:cubicBezTo>
                    <a:pt x="3775329" y="1820545"/>
                    <a:pt x="3901440" y="1695704"/>
                    <a:pt x="3901440" y="1542542"/>
                  </a:cubicBezTo>
                  <a:lnTo>
                    <a:pt x="3901440" y="328803"/>
                  </a:lnTo>
                  <a:cubicBezTo>
                    <a:pt x="3901440" y="175641"/>
                    <a:pt x="3775329" y="50800"/>
                    <a:pt x="3618992" y="50800"/>
                  </a:cubicBezTo>
                  <a:lnTo>
                    <a:pt x="333248" y="50800"/>
                  </a:lnTo>
                  <a:lnTo>
                    <a:pt x="333248" y="25400"/>
                  </a:lnTo>
                  <a:lnTo>
                    <a:pt x="333248" y="50800"/>
                  </a:lnTo>
                  <a:cubicBezTo>
                    <a:pt x="176911" y="50800"/>
                    <a:pt x="50800" y="175641"/>
                    <a:pt x="50800" y="328803"/>
                  </a:cubicBezTo>
                  <a:close/>
                </a:path>
              </a:pathLst>
            </a:custGeom>
            <a:solidFill>
              <a:srgbClr val="F2F2F2"/>
            </a:solidFill>
          </p:spPr>
        </p:sp>
      </p:grpSp>
      <p:grpSp>
        <p:nvGrpSpPr>
          <p:cNvPr name="Group 34" id="34"/>
          <p:cNvGrpSpPr/>
          <p:nvPr/>
        </p:nvGrpSpPr>
        <p:grpSpPr>
          <a:xfrm rot="0">
            <a:off x="9803175" y="5195205"/>
            <a:ext cx="2830863" cy="1270287"/>
            <a:chOff x="0" y="0"/>
            <a:chExt cx="3774484" cy="1693716"/>
          </a:xfrm>
        </p:grpSpPr>
        <p:sp>
          <p:nvSpPr>
            <p:cNvPr name="Freeform 35" id="35"/>
            <p:cNvSpPr/>
            <p:nvPr/>
          </p:nvSpPr>
          <p:spPr>
            <a:xfrm flipH="false" flipV="false" rot="0">
              <a:off x="0" y="0"/>
              <a:ext cx="3774484" cy="1693716"/>
            </a:xfrm>
            <a:custGeom>
              <a:avLst/>
              <a:gdLst/>
              <a:ahLst/>
              <a:cxnLst/>
              <a:rect r="r" b="b" t="t" l="l"/>
              <a:pathLst>
                <a:path h="1693716" w="3774484">
                  <a:moveTo>
                    <a:pt x="0" y="0"/>
                  </a:moveTo>
                  <a:lnTo>
                    <a:pt x="3774484" y="0"/>
                  </a:lnTo>
                  <a:lnTo>
                    <a:pt x="3774484" y="1693716"/>
                  </a:lnTo>
                  <a:lnTo>
                    <a:pt x="0" y="1693716"/>
                  </a:lnTo>
                  <a:close/>
                </a:path>
              </a:pathLst>
            </a:custGeom>
            <a:solidFill>
              <a:srgbClr val="000000">
                <a:alpha val="0"/>
              </a:srgbClr>
            </a:solidFill>
          </p:spPr>
        </p:sp>
        <p:sp>
          <p:nvSpPr>
            <p:cNvPr name="TextBox 36" id="36"/>
            <p:cNvSpPr txBox="true"/>
            <p:nvPr/>
          </p:nvSpPr>
          <p:spPr>
            <a:xfrm>
              <a:off x="0" y="-19050"/>
              <a:ext cx="3774484" cy="1712766"/>
            </a:xfrm>
            <a:prstGeom prst="rect">
              <a:avLst/>
            </a:prstGeom>
          </p:spPr>
          <p:txBody>
            <a:bodyPr anchor="ctr" rtlCol="false" tIns="0" lIns="0" bIns="0" rIns="0"/>
            <a:lstStyle/>
            <a:p>
              <a:pPr algn="ctr" marL="0" indent="0" lvl="0">
                <a:lnSpc>
                  <a:spcPts val="2268"/>
                </a:lnSpc>
              </a:pPr>
              <a:r>
                <a:rPr lang="en-US" sz="2100">
                  <a:solidFill>
                    <a:srgbClr val="F2F2F2"/>
                  </a:solidFill>
                  <a:latin typeface="Arial"/>
                  <a:ea typeface="Arial"/>
                  <a:cs typeface="Arial"/>
                  <a:sym typeface="Arial"/>
                </a:rPr>
                <a:t>Aliniază obiectivele de sustenabilitate</a:t>
              </a:r>
            </a:p>
          </p:txBody>
        </p:sp>
      </p:grpSp>
      <p:grpSp>
        <p:nvGrpSpPr>
          <p:cNvPr name="Group 37" id="37"/>
          <p:cNvGrpSpPr/>
          <p:nvPr/>
        </p:nvGrpSpPr>
        <p:grpSpPr>
          <a:xfrm rot="0">
            <a:off x="9736516" y="3665506"/>
            <a:ext cx="2964180" cy="1403604"/>
            <a:chOff x="0" y="0"/>
            <a:chExt cx="3952240" cy="1871472"/>
          </a:xfrm>
        </p:grpSpPr>
        <p:sp>
          <p:nvSpPr>
            <p:cNvPr name="Freeform 38" id="38"/>
            <p:cNvSpPr/>
            <p:nvPr/>
          </p:nvSpPr>
          <p:spPr>
            <a:xfrm flipH="false" flipV="false" rot="0">
              <a:off x="25400" y="25400"/>
              <a:ext cx="3901440" cy="1820672"/>
            </a:xfrm>
            <a:custGeom>
              <a:avLst/>
              <a:gdLst/>
              <a:ahLst/>
              <a:cxnLst/>
              <a:rect r="r" b="b" t="t" l="l"/>
              <a:pathLst>
                <a:path h="1820672" w="3901440">
                  <a:moveTo>
                    <a:pt x="0" y="303403"/>
                  </a:moveTo>
                  <a:cubicBezTo>
                    <a:pt x="0" y="135890"/>
                    <a:pt x="137795" y="0"/>
                    <a:pt x="307848" y="0"/>
                  </a:cubicBezTo>
                  <a:lnTo>
                    <a:pt x="3593592" y="0"/>
                  </a:lnTo>
                  <a:cubicBezTo>
                    <a:pt x="3763645" y="0"/>
                    <a:pt x="3901440" y="135890"/>
                    <a:pt x="3901440" y="303403"/>
                  </a:cubicBezTo>
                  <a:lnTo>
                    <a:pt x="3901440" y="1517142"/>
                  </a:lnTo>
                  <a:cubicBezTo>
                    <a:pt x="3901440" y="1684782"/>
                    <a:pt x="3763645" y="1820545"/>
                    <a:pt x="3593592" y="1820545"/>
                  </a:cubicBezTo>
                  <a:lnTo>
                    <a:pt x="307848" y="1820545"/>
                  </a:lnTo>
                  <a:cubicBezTo>
                    <a:pt x="137795" y="1820672"/>
                    <a:pt x="0" y="1684782"/>
                    <a:pt x="0" y="1517269"/>
                  </a:cubicBezTo>
                  <a:close/>
                </a:path>
              </a:pathLst>
            </a:custGeom>
            <a:solidFill>
              <a:srgbClr val="70C573"/>
            </a:solidFill>
          </p:spPr>
        </p:sp>
        <p:sp>
          <p:nvSpPr>
            <p:cNvPr name="Freeform 39" id="39"/>
            <p:cNvSpPr/>
            <p:nvPr/>
          </p:nvSpPr>
          <p:spPr>
            <a:xfrm flipH="false" flipV="false" rot="0">
              <a:off x="0" y="0"/>
              <a:ext cx="3952240" cy="1871472"/>
            </a:xfrm>
            <a:custGeom>
              <a:avLst/>
              <a:gdLst/>
              <a:ahLst/>
              <a:cxnLst/>
              <a:rect r="r" b="b" t="t" l="l"/>
              <a:pathLst>
                <a:path h="1871472" w="3952240">
                  <a:moveTo>
                    <a:pt x="0" y="328803"/>
                  </a:moveTo>
                  <a:cubicBezTo>
                    <a:pt x="0" y="146939"/>
                    <a:pt x="149606" y="0"/>
                    <a:pt x="333248" y="0"/>
                  </a:cubicBezTo>
                  <a:lnTo>
                    <a:pt x="3618992" y="0"/>
                  </a:lnTo>
                  <a:lnTo>
                    <a:pt x="3618992" y="25400"/>
                  </a:lnTo>
                  <a:lnTo>
                    <a:pt x="3618992" y="0"/>
                  </a:lnTo>
                  <a:cubicBezTo>
                    <a:pt x="3802761" y="0"/>
                    <a:pt x="3952240" y="146939"/>
                    <a:pt x="3952240" y="328803"/>
                  </a:cubicBezTo>
                  <a:lnTo>
                    <a:pt x="3926840" y="328803"/>
                  </a:lnTo>
                  <a:lnTo>
                    <a:pt x="3952240" y="328803"/>
                  </a:lnTo>
                  <a:lnTo>
                    <a:pt x="3952240" y="1542542"/>
                  </a:lnTo>
                  <a:lnTo>
                    <a:pt x="3926840" y="1542542"/>
                  </a:lnTo>
                  <a:lnTo>
                    <a:pt x="3952240" y="1542542"/>
                  </a:lnTo>
                  <a:cubicBezTo>
                    <a:pt x="3952240" y="1724533"/>
                    <a:pt x="3802634" y="1871345"/>
                    <a:pt x="3618992" y="1871345"/>
                  </a:cubicBezTo>
                  <a:lnTo>
                    <a:pt x="3618992" y="1845945"/>
                  </a:lnTo>
                  <a:lnTo>
                    <a:pt x="3618992" y="1871345"/>
                  </a:lnTo>
                  <a:lnTo>
                    <a:pt x="333248" y="1871345"/>
                  </a:lnTo>
                  <a:lnTo>
                    <a:pt x="333248" y="1845945"/>
                  </a:lnTo>
                  <a:lnTo>
                    <a:pt x="333248" y="1871345"/>
                  </a:lnTo>
                  <a:cubicBezTo>
                    <a:pt x="149606" y="1871472"/>
                    <a:pt x="0" y="1724533"/>
                    <a:pt x="0" y="1542669"/>
                  </a:cubicBezTo>
                  <a:lnTo>
                    <a:pt x="0" y="328803"/>
                  </a:lnTo>
                  <a:lnTo>
                    <a:pt x="25400" y="328803"/>
                  </a:lnTo>
                  <a:lnTo>
                    <a:pt x="0" y="328803"/>
                  </a:lnTo>
                  <a:moveTo>
                    <a:pt x="50800" y="328803"/>
                  </a:moveTo>
                  <a:lnTo>
                    <a:pt x="50800" y="1542542"/>
                  </a:lnTo>
                  <a:lnTo>
                    <a:pt x="25400" y="1542542"/>
                  </a:lnTo>
                  <a:lnTo>
                    <a:pt x="50800" y="1542542"/>
                  </a:lnTo>
                  <a:cubicBezTo>
                    <a:pt x="50800" y="1695704"/>
                    <a:pt x="176911" y="1820545"/>
                    <a:pt x="333248" y="1820545"/>
                  </a:cubicBezTo>
                  <a:lnTo>
                    <a:pt x="3618992" y="1820545"/>
                  </a:lnTo>
                  <a:cubicBezTo>
                    <a:pt x="3775329" y="1820545"/>
                    <a:pt x="3901440" y="1695704"/>
                    <a:pt x="3901440" y="1542542"/>
                  </a:cubicBezTo>
                  <a:lnTo>
                    <a:pt x="3901440" y="328803"/>
                  </a:lnTo>
                  <a:cubicBezTo>
                    <a:pt x="3901440" y="175641"/>
                    <a:pt x="3775329" y="50800"/>
                    <a:pt x="3618992" y="50800"/>
                  </a:cubicBezTo>
                  <a:lnTo>
                    <a:pt x="333248" y="50800"/>
                  </a:lnTo>
                  <a:lnTo>
                    <a:pt x="333248" y="25400"/>
                  </a:lnTo>
                  <a:lnTo>
                    <a:pt x="333248" y="50800"/>
                  </a:lnTo>
                  <a:cubicBezTo>
                    <a:pt x="176911" y="50800"/>
                    <a:pt x="50800" y="175641"/>
                    <a:pt x="50800" y="328803"/>
                  </a:cubicBezTo>
                  <a:close/>
                </a:path>
              </a:pathLst>
            </a:custGeom>
            <a:solidFill>
              <a:srgbClr val="F2F2F2"/>
            </a:solidFill>
          </p:spPr>
        </p:sp>
      </p:grpSp>
      <p:grpSp>
        <p:nvGrpSpPr>
          <p:cNvPr name="Group 40" id="40"/>
          <p:cNvGrpSpPr/>
          <p:nvPr/>
        </p:nvGrpSpPr>
        <p:grpSpPr>
          <a:xfrm rot="0">
            <a:off x="9803175" y="3732165"/>
            <a:ext cx="2830863" cy="1270287"/>
            <a:chOff x="0" y="0"/>
            <a:chExt cx="3774484" cy="1693716"/>
          </a:xfrm>
        </p:grpSpPr>
        <p:sp>
          <p:nvSpPr>
            <p:cNvPr name="Freeform 41" id="41"/>
            <p:cNvSpPr/>
            <p:nvPr/>
          </p:nvSpPr>
          <p:spPr>
            <a:xfrm flipH="false" flipV="false" rot="0">
              <a:off x="0" y="0"/>
              <a:ext cx="3774484" cy="1693716"/>
            </a:xfrm>
            <a:custGeom>
              <a:avLst/>
              <a:gdLst/>
              <a:ahLst/>
              <a:cxnLst/>
              <a:rect r="r" b="b" t="t" l="l"/>
              <a:pathLst>
                <a:path h="1693716" w="3774484">
                  <a:moveTo>
                    <a:pt x="0" y="0"/>
                  </a:moveTo>
                  <a:lnTo>
                    <a:pt x="3774484" y="0"/>
                  </a:lnTo>
                  <a:lnTo>
                    <a:pt x="3774484" y="1693716"/>
                  </a:lnTo>
                  <a:lnTo>
                    <a:pt x="0" y="1693716"/>
                  </a:lnTo>
                  <a:close/>
                </a:path>
              </a:pathLst>
            </a:custGeom>
            <a:solidFill>
              <a:srgbClr val="000000">
                <a:alpha val="0"/>
              </a:srgbClr>
            </a:solidFill>
          </p:spPr>
        </p:sp>
        <p:sp>
          <p:nvSpPr>
            <p:cNvPr name="TextBox 42" id="42"/>
            <p:cNvSpPr txBox="true"/>
            <p:nvPr/>
          </p:nvSpPr>
          <p:spPr>
            <a:xfrm>
              <a:off x="0" y="-19050"/>
              <a:ext cx="3774484" cy="1712766"/>
            </a:xfrm>
            <a:prstGeom prst="rect">
              <a:avLst/>
            </a:prstGeom>
          </p:spPr>
          <p:txBody>
            <a:bodyPr anchor="ctr" rtlCol="false" tIns="0" lIns="0" bIns="0" rIns="0"/>
            <a:lstStyle/>
            <a:p>
              <a:pPr algn="ctr" marL="0" indent="0" lvl="0">
                <a:lnSpc>
                  <a:spcPts val="2268"/>
                </a:lnSpc>
              </a:pPr>
              <a:r>
                <a:rPr lang="en-US" sz="2100">
                  <a:solidFill>
                    <a:srgbClr val="F2F2F2"/>
                  </a:solidFill>
                  <a:latin typeface="Arial"/>
                  <a:ea typeface="Arial"/>
                  <a:cs typeface="Arial"/>
                  <a:sym typeface="Arial"/>
                </a:rPr>
                <a:t>Actualizează în timp real pentru coordonare</a:t>
              </a:r>
            </a:p>
          </p:txBody>
        </p:sp>
      </p:grpSp>
      <p:grpSp>
        <p:nvGrpSpPr>
          <p:cNvPr name="Group 43" id="43"/>
          <p:cNvGrpSpPr/>
          <p:nvPr/>
        </p:nvGrpSpPr>
        <p:grpSpPr>
          <a:xfrm rot="0">
            <a:off x="5509956" y="6591586"/>
            <a:ext cx="2964180" cy="1403604"/>
            <a:chOff x="0" y="0"/>
            <a:chExt cx="3952240" cy="1871472"/>
          </a:xfrm>
        </p:grpSpPr>
        <p:sp>
          <p:nvSpPr>
            <p:cNvPr name="Freeform 44" id="44"/>
            <p:cNvSpPr/>
            <p:nvPr/>
          </p:nvSpPr>
          <p:spPr>
            <a:xfrm flipH="false" flipV="false" rot="0">
              <a:off x="25400" y="25400"/>
              <a:ext cx="3901440" cy="1820672"/>
            </a:xfrm>
            <a:custGeom>
              <a:avLst/>
              <a:gdLst/>
              <a:ahLst/>
              <a:cxnLst/>
              <a:rect r="r" b="b" t="t" l="l"/>
              <a:pathLst>
                <a:path h="1820672" w="3901440">
                  <a:moveTo>
                    <a:pt x="0" y="303403"/>
                  </a:moveTo>
                  <a:cubicBezTo>
                    <a:pt x="0" y="135890"/>
                    <a:pt x="137795" y="0"/>
                    <a:pt x="307848" y="0"/>
                  </a:cubicBezTo>
                  <a:lnTo>
                    <a:pt x="3593592" y="0"/>
                  </a:lnTo>
                  <a:cubicBezTo>
                    <a:pt x="3763645" y="0"/>
                    <a:pt x="3901440" y="135890"/>
                    <a:pt x="3901440" y="303403"/>
                  </a:cubicBezTo>
                  <a:lnTo>
                    <a:pt x="3901440" y="1517142"/>
                  </a:lnTo>
                  <a:cubicBezTo>
                    <a:pt x="3901440" y="1684782"/>
                    <a:pt x="3763645" y="1820545"/>
                    <a:pt x="3593592" y="1820545"/>
                  </a:cubicBezTo>
                  <a:lnTo>
                    <a:pt x="307848" y="1820545"/>
                  </a:lnTo>
                  <a:cubicBezTo>
                    <a:pt x="137795" y="1820672"/>
                    <a:pt x="0" y="1684782"/>
                    <a:pt x="0" y="1517269"/>
                  </a:cubicBezTo>
                  <a:close/>
                </a:path>
              </a:pathLst>
            </a:custGeom>
            <a:solidFill>
              <a:srgbClr val="70C573"/>
            </a:solidFill>
          </p:spPr>
        </p:sp>
        <p:sp>
          <p:nvSpPr>
            <p:cNvPr name="Freeform 45" id="45"/>
            <p:cNvSpPr/>
            <p:nvPr/>
          </p:nvSpPr>
          <p:spPr>
            <a:xfrm flipH="false" flipV="false" rot="0">
              <a:off x="0" y="0"/>
              <a:ext cx="3952240" cy="1871472"/>
            </a:xfrm>
            <a:custGeom>
              <a:avLst/>
              <a:gdLst/>
              <a:ahLst/>
              <a:cxnLst/>
              <a:rect r="r" b="b" t="t" l="l"/>
              <a:pathLst>
                <a:path h="1871472" w="3952240">
                  <a:moveTo>
                    <a:pt x="0" y="328803"/>
                  </a:moveTo>
                  <a:cubicBezTo>
                    <a:pt x="0" y="146939"/>
                    <a:pt x="149606" y="0"/>
                    <a:pt x="333248" y="0"/>
                  </a:cubicBezTo>
                  <a:lnTo>
                    <a:pt x="3618992" y="0"/>
                  </a:lnTo>
                  <a:lnTo>
                    <a:pt x="3618992" y="25400"/>
                  </a:lnTo>
                  <a:lnTo>
                    <a:pt x="3618992" y="0"/>
                  </a:lnTo>
                  <a:cubicBezTo>
                    <a:pt x="3802761" y="0"/>
                    <a:pt x="3952240" y="146939"/>
                    <a:pt x="3952240" y="328803"/>
                  </a:cubicBezTo>
                  <a:lnTo>
                    <a:pt x="3926840" y="328803"/>
                  </a:lnTo>
                  <a:lnTo>
                    <a:pt x="3952240" y="328803"/>
                  </a:lnTo>
                  <a:lnTo>
                    <a:pt x="3952240" y="1542542"/>
                  </a:lnTo>
                  <a:lnTo>
                    <a:pt x="3926840" y="1542542"/>
                  </a:lnTo>
                  <a:lnTo>
                    <a:pt x="3952240" y="1542542"/>
                  </a:lnTo>
                  <a:cubicBezTo>
                    <a:pt x="3952240" y="1724533"/>
                    <a:pt x="3802634" y="1871345"/>
                    <a:pt x="3618992" y="1871345"/>
                  </a:cubicBezTo>
                  <a:lnTo>
                    <a:pt x="3618992" y="1845945"/>
                  </a:lnTo>
                  <a:lnTo>
                    <a:pt x="3618992" y="1871345"/>
                  </a:lnTo>
                  <a:lnTo>
                    <a:pt x="333248" y="1871345"/>
                  </a:lnTo>
                  <a:lnTo>
                    <a:pt x="333248" y="1845945"/>
                  </a:lnTo>
                  <a:lnTo>
                    <a:pt x="333248" y="1871345"/>
                  </a:lnTo>
                  <a:cubicBezTo>
                    <a:pt x="149606" y="1871472"/>
                    <a:pt x="0" y="1724533"/>
                    <a:pt x="0" y="1542669"/>
                  </a:cubicBezTo>
                  <a:lnTo>
                    <a:pt x="0" y="328803"/>
                  </a:lnTo>
                  <a:lnTo>
                    <a:pt x="25400" y="328803"/>
                  </a:lnTo>
                  <a:lnTo>
                    <a:pt x="0" y="328803"/>
                  </a:lnTo>
                  <a:moveTo>
                    <a:pt x="50800" y="328803"/>
                  </a:moveTo>
                  <a:lnTo>
                    <a:pt x="50800" y="1542542"/>
                  </a:lnTo>
                  <a:lnTo>
                    <a:pt x="25400" y="1542542"/>
                  </a:lnTo>
                  <a:lnTo>
                    <a:pt x="50800" y="1542542"/>
                  </a:lnTo>
                  <a:cubicBezTo>
                    <a:pt x="50800" y="1695704"/>
                    <a:pt x="176911" y="1820545"/>
                    <a:pt x="333248" y="1820545"/>
                  </a:cubicBezTo>
                  <a:lnTo>
                    <a:pt x="3618992" y="1820545"/>
                  </a:lnTo>
                  <a:cubicBezTo>
                    <a:pt x="3775329" y="1820545"/>
                    <a:pt x="3901440" y="1695704"/>
                    <a:pt x="3901440" y="1542542"/>
                  </a:cubicBezTo>
                  <a:lnTo>
                    <a:pt x="3901440" y="328803"/>
                  </a:lnTo>
                  <a:cubicBezTo>
                    <a:pt x="3901440" y="175641"/>
                    <a:pt x="3775329" y="50800"/>
                    <a:pt x="3618992" y="50800"/>
                  </a:cubicBezTo>
                  <a:lnTo>
                    <a:pt x="333248" y="50800"/>
                  </a:lnTo>
                  <a:lnTo>
                    <a:pt x="333248" y="25400"/>
                  </a:lnTo>
                  <a:lnTo>
                    <a:pt x="333248" y="50800"/>
                  </a:lnTo>
                  <a:cubicBezTo>
                    <a:pt x="176911" y="50800"/>
                    <a:pt x="50800" y="175641"/>
                    <a:pt x="50800" y="328803"/>
                  </a:cubicBezTo>
                  <a:close/>
                </a:path>
              </a:pathLst>
            </a:custGeom>
            <a:solidFill>
              <a:srgbClr val="F2F2F2"/>
            </a:solidFill>
          </p:spPr>
        </p:sp>
      </p:grpSp>
      <p:grpSp>
        <p:nvGrpSpPr>
          <p:cNvPr name="Group 46" id="46"/>
          <p:cNvGrpSpPr/>
          <p:nvPr/>
        </p:nvGrpSpPr>
        <p:grpSpPr>
          <a:xfrm rot="0">
            <a:off x="5576614" y="6658245"/>
            <a:ext cx="2830863" cy="1270287"/>
            <a:chOff x="0" y="0"/>
            <a:chExt cx="3774484" cy="1693716"/>
          </a:xfrm>
        </p:grpSpPr>
        <p:sp>
          <p:nvSpPr>
            <p:cNvPr name="Freeform 47" id="47"/>
            <p:cNvSpPr/>
            <p:nvPr/>
          </p:nvSpPr>
          <p:spPr>
            <a:xfrm flipH="false" flipV="false" rot="0">
              <a:off x="0" y="0"/>
              <a:ext cx="3774484" cy="1693716"/>
            </a:xfrm>
            <a:custGeom>
              <a:avLst/>
              <a:gdLst/>
              <a:ahLst/>
              <a:cxnLst/>
              <a:rect r="r" b="b" t="t" l="l"/>
              <a:pathLst>
                <a:path h="1693716" w="3774484">
                  <a:moveTo>
                    <a:pt x="0" y="0"/>
                  </a:moveTo>
                  <a:lnTo>
                    <a:pt x="3774484" y="0"/>
                  </a:lnTo>
                  <a:lnTo>
                    <a:pt x="3774484" y="1693716"/>
                  </a:lnTo>
                  <a:lnTo>
                    <a:pt x="0" y="1693716"/>
                  </a:lnTo>
                  <a:close/>
                </a:path>
              </a:pathLst>
            </a:custGeom>
            <a:solidFill>
              <a:srgbClr val="000000">
                <a:alpha val="0"/>
              </a:srgbClr>
            </a:solidFill>
          </p:spPr>
        </p:sp>
        <p:sp>
          <p:nvSpPr>
            <p:cNvPr name="TextBox 48" id="48"/>
            <p:cNvSpPr txBox="true"/>
            <p:nvPr/>
          </p:nvSpPr>
          <p:spPr>
            <a:xfrm>
              <a:off x="0" y="-19050"/>
              <a:ext cx="3774484" cy="1712766"/>
            </a:xfrm>
            <a:prstGeom prst="rect">
              <a:avLst/>
            </a:prstGeom>
          </p:spPr>
          <p:txBody>
            <a:bodyPr anchor="ctr" rtlCol="false" tIns="0" lIns="0" bIns="0" rIns="0"/>
            <a:lstStyle/>
            <a:p>
              <a:pPr algn="ctr" marL="0" indent="0" lvl="0">
                <a:lnSpc>
                  <a:spcPts val="2268"/>
                </a:lnSpc>
              </a:pPr>
              <a:r>
                <a:rPr lang="en-US" sz="2100">
                  <a:solidFill>
                    <a:srgbClr val="F2F2F2"/>
                  </a:solidFill>
                  <a:latin typeface="Arial"/>
                  <a:ea typeface="Arial"/>
                  <a:cs typeface="Arial"/>
                  <a:sym typeface="Arial"/>
                </a:rPr>
                <a:t>Big data pentru a urmări tendințele călătorilor</a:t>
              </a:r>
            </a:p>
          </p:txBody>
        </p:sp>
      </p:grpSp>
      <p:grpSp>
        <p:nvGrpSpPr>
          <p:cNvPr name="Group 49" id="49"/>
          <p:cNvGrpSpPr/>
          <p:nvPr/>
        </p:nvGrpSpPr>
        <p:grpSpPr>
          <a:xfrm rot="0">
            <a:off x="5509956" y="5128546"/>
            <a:ext cx="2964180" cy="1403604"/>
            <a:chOff x="0" y="0"/>
            <a:chExt cx="3952240" cy="1871472"/>
          </a:xfrm>
        </p:grpSpPr>
        <p:sp>
          <p:nvSpPr>
            <p:cNvPr name="Freeform 50" id="50"/>
            <p:cNvSpPr/>
            <p:nvPr/>
          </p:nvSpPr>
          <p:spPr>
            <a:xfrm flipH="false" flipV="false" rot="0">
              <a:off x="25400" y="25400"/>
              <a:ext cx="3901440" cy="1820672"/>
            </a:xfrm>
            <a:custGeom>
              <a:avLst/>
              <a:gdLst/>
              <a:ahLst/>
              <a:cxnLst/>
              <a:rect r="r" b="b" t="t" l="l"/>
              <a:pathLst>
                <a:path h="1820672" w="3901440">
                  <a:moveTo>
                    <a:pt x="0" y="303403"/>
                  </a:moveTo>
                  <a:cubicBezTo>
                    <a:pt x="0" y="135890"/>
                    <a:pt x="137795" y="0"/>
                    <a:pt x="307848" y="0"/>
                  </a:cubicBezTo>
                  <a:lnTo>
                    <a:pt x="3593592" y="0"/>
                  </a:lnTo>
                  <a:cubicBezTo>
                    <a:pt x="3763645" y="0"/>
                    <a:pt x="3901440" y="135890"/>
                    <a:pt x="3901440" y="303403"/>
                  </a:cubicBezTo>
                  <a:lnTo>
                    <a:pt x="3901440" y="1517142"/>
                  </a:lnTo>
                  <a:cubicBezTo>
                    <a:pt x="3901440" y="1684782"/>
                    <a:pt x="3763645" y="1820545"/>
                    <a:pt x="3593592" y="1820545"/>
                  </a:cubicBezTo>
                  <a:lnTo>
                    <a:pt x="307848" y="1820545"/>
                  </a:lnTo>
                  <a:cubicBezTo>
                    <a:pt x="137795" y="1820672"/>
                    <a:pt x="0" y="1684782"/>
                    <a:pt x="0" y="1517269"/>
                  </a:cubicBezTo>
                  <a:close/>
                </a:path>
              </a:pathLst>
            </a:custGeom>
            <a:solidFill>
              <a:srgbClr val="70C573"/>
            </a:solidFill>
          </p:spPr>
        </p:sp>
        <p:sp>
          <p:nvSpPr>
            <p:cNvPr name="Freeform 51" id="51"/>
            <p:cNvSpPr/>
            <p:nvPr/>
          </p:nvSpPr>
          <p:spPr>
            <a:xfrm flipH="false" flipV="false" rot="0">
              <a:off x="0" y="0"/>
              <a:ext cx="3952240" cy="1871472"/>
            </a:xfrm>
            <a:custGeom>
              <a:avLst/>
              <a:gdLst/>
              <a:ahLst/>
              <a:cxnLst/>
              <a:rect r="r" b="b" t="t" l="l"/>
              <a:pathLst>
                <a:path h="1871472" w="3952240">
                  <a:moveTo>
                    <a:pt x="0" y="328803"/>
                  </a:moveTo>
                  <a:cubicBezTo>
                    <a:pt x="0" y="146939"/>
                    <a:pt x="149606" y="0"/>
                    <a:pt x="333248" y="0"/>
                  </a:cubicBezTo>
                  <a:lnTo>
                    <a:pt x="3618992" y="0"/>
                  </a:lnTo>
                  <a:lnTo>
                    <a:pt x="3618992" y="25400"/>
                  </a:lnTo>
                  <a:lnTo>
                    <a:pt x="3618992" y="0"/>
                  </a:lnTo>
                  <a:cubicBezTo>
                    <a:pt x="3802761" y="0"/>
                    <a:pt x="3952240" y="146939"/>
                    <a:pt x="3952240" y="328803"/>
                  </a:cubicBezTo>
                  <a:lnTo>
                    <a:pt x="3926840" y="328803"/>
                  </a:lnTo>
                  <a:lnTo>
                    <a:pt x="3952240" y="328803"/>
                  </a:lnTo>
                  <a:lnTo>
                    <a:pt x="3952240" y="1542542"/>
                  </a:lnTo>
                  <a:lnTo>
                    <a:pt x="3926840" y="1542542"/>
                  </a:lnTo>
                  <a:lnTo>
                    <a:pt x="3952240" y="1542542"/>
                  </a:lnTo>
                  <a:cubicBezTo>
                    <a:pt x="3952240" y="1724533"/>
                    <a:pt x="3802634" y="1871345"/>
                    <a:pt x="3618992" y="1871345"/>
                  </a:cubicBezTo>
                  <a:lnTo>
                    <a:pt x="3618992" y="1845945"/>
                  </a:lnTo>
                  <a:lnTo>
                    <a:pt x="3618992" y="1871345"/>
                  </a:lnTo>
                  <a:lnTo>
                    <a:pt x="333248" y="1871345"/>
                  </a:lnTo>
                  <a:lnTo>
                    <a:pt x="333248" y="1845945"/>
                  </a:lnTo>
                  <a:lnTo>
                    <a:pt x="333248" y="1871345"/>
                  </a:lnTo>
                  <a:cubicBezTo>
                    <a:pt x="149606" y="1871472"/>
                    <a:pt x="0" y="1724533"/>
                    <a:pt x="0" y="1542669"/>
                  </a:cubicBezTo>
                  <a:lnTo>
                    <a:pt x="0" y="328803"/>
                  </a:lnTo>
                  <a:lnTo>
                    <a:pt x="25400" y="328803"/>
                  </a:lnTo>
                  <a:lnTo>
                    <a:pt x="0" y="328803"/>
                  </a:lnTo>
                  <a:moveTo>
                    <a:pt x="50800" y="328803"/>
                  </a:moveTo>
                  <a:lnTo>
                    <a:pt x="50800" y="1542542"/>
                  </a:lnTo>
                  <a:lnTo>
                    <a:pt x="25400" y="1542542"/>
                  </a:lnTo>
                  <a:lnTo>
                    <a:pt x="50800" y="1542542"/>
                  </a:lnTo>
                  <a:cubicBezTo>
                    <a:pt x="50800" y="1695704"/>
                    <a:pt x="176911" y="1820545"/>
                    <a:pt x="333248" y="1820545"/>
                  </a:cubicBezTo>
                  <a:lnTo>
                    <a:pt x="3618992" y="1820545"/>
                  </a:lnTo>
                  <a:cubicBezTo>
                    <a:pt x="3775329" y="1820545"/>
                    <a:pt x="3901440" y="1695704"/>
                    <a:pt x="3901440" y="1542542"/>
                  </a:cubicBezTo>
                  <a:lnTo>
                    <a:pt x="3901440" y="328803"/>
                  </a:lnTo>
                  <a:cubicBezTo>
                    <a:pt x="3901440" y="175641"/>
                    <a:pt x="3775329" y="50800"/>
                    <a:pt x="3618992" y="50800"/>
                  </a:cubicBezTo>
                  <a:lnTo>
                    <a:pt x="333248" y="50800"/>
                  </a:lnTo>
                  <a:lnTo>
                    <a:pt x="333248" y="25400"/>
                  </a:lnTo>
                  <a:lnTo>
                    <a:pt x="333248" y="50800"/>
                  </a:lnTo>
                  <a:cubicBezTo>
                    <a:pt x="176911" y="50800"/>
                    <a:pt x="50800" y="175641"/>
                    <a:pt x="50800" y="328803"/>
                  </a:cubicBezTo>
                  <a:close/>
                </a:path>
              </a:pathLst>
            </a:custGeom>
            <a:solidFill>
              <a:srgbClr val="F2F2F2"/>
            </a:solidFill>
          </p:spPr>
        </p:sp>
      </p:grpSp>
      <p:grpSp>
        <p:nvGrpSpPr>
          <p:cNvPr name="Group 52" id="52"/>
          <p:cNvGrpSpPr/>
          <p:nvPr/>
        </p:nvGrpSpPr>
        <p:grpSpPr>
          <a:xfrm rot="0">
            <a:off x="5576614" y="5195205"/>
            <a:ext cx="2830863" cy="1270287"/>
            <a:chOff x="0" y="0"/>
            <a:chExt cx="3774484" cy="1693716"/>
          </a:xfrm>
        </p:grpSpPr>
        <p:sp>
          <p:nvSpPr>
            <p:cNvPr name="Freeform 53" id="53"/>
            <p:cNvSpPr/>
            <p:nvPr/>
          </p:nvSpPr>
          <p:spPr>
            <a:xfrm flipH="false" flipV="false" rot="0">
              <a:off x="0" y="0"/>
              <a:ext cx="3774484" cy="1693716"/>
            </a:xfrm>
            <a:custGeom>
              <a:avLst/>
              <a:gdLst/>
              <a:ahLst/>
              <a:cxnLst/>
              <a:rect r="r" b="b" t="t" l="l"/>
              <a:pathLst>
                <a:path h="1693716" w="3774484">
                  <a:moveTo>
                    <a:pt x="0" y="0"/>
                  </a:moveTo>
                  <a:lnTo>
                    <a:pt x="3774484" y="0"/>
                  </a:lnTo>
                  <a:lnTo>
                    <a:pt x="3774484" y="1693716"/>
                  </a:lnTo>
                  <a:lnTo>
                    <a:pt x="0" y="1693716"/>
                  </a:lnTo>
                  <a:close/>
                </a:path>
              </a:pathLst>
            </a:custGeom>
            <a:solidFill>
              <a:srgbClr val="000000">
                <a:alpha val="0"/>
              </a:srgbClr>
            </a:solidFill>
          </p:spPr>
        </p:sp>
        <p:sp>
          <p:nvSpPr>
            <p:cNvPr name="TextBox 54" id="54"/>
            <p:cNvSpPr txBox="true"/>
            <p:nvPr/>
          </p:nvSpPr>
          <p:spPr>
            <a:xfrm>
              <a:off x="0" y="-19050"/>
              <a:ext cx="3774484" cy="1712766"/>
            </a:xfrm>
            <a:prstGeom prst="rect">
              <a:avLst/>
            </a:prstGeom>
          </p:spPr>
          <p:txBody>
            <a:bodyPr anchor="ctr" rtlCol="false" tIns="0" lIns="0" bIns="0" rIns="0"/>
            <a:lstStyle/>
            <a:p>
              <a:pPr algn="ctr" marL="0" indent="0" lvl="0">
                <a:lnSpc>
                  <a:spcPts val="2268"/>
                </a:lnSpc>
              </a:pPr>
              <a:r>
                <a:rPr lang="en-US" sz="2100">
                  <a:solidFill>
                    <a:srgbClr val="F2F2F2"/>
                  </a:solidFill>
                  <a:latin typeface="Arial"/>
                  <a:ea typeface="Arial"/>
                  <a:cs typeface="Arial"/>
                  <a:sym typeface="Arial"/>
                </a:rPr>
                <a:t>Adaptează ofertele la preferințele ecologice</a:t>
              </a:r>
            </a:p>
          </p:txBody>
        </p:sp>
      </p:grpSp>
      <p:grpSp>
        <p:nvGrpSpPr>
          <p:cNvPr name="Group 55" id="55"/>
          <p:cNvGrpSpPr/>
          <p:nvPr/>
        </p:nvGrpSpPr>
        <p:grpSpPr>
          <a:xfrm rot="0">
            <a:off x="5509956" y="3665506"/>
            <a:ext cx="2964180" cy="1403604"/>
            <a:chOff x="0" y="0"/>
            <a:chExt cx="3952240" cy="1871472"/>
          </a:xfrm>
        </p:grpSpPr>
        <p:sp>
          <p:nvSpPr>
            <p:cNvPr name="Freeform 56" id="56"/>
            <p:cNvSpPr/>
            <p:nvPr/>
          </p:nvSpPr>
          <p:spPr>
            <a:xfrm flipH="false" flipV="false" rot="0">
              <a:off x="25400" y="25400"/>
              <a:ext cx="3901440" cy="1820672"/>
            </a:xfrm>
            <a:custGeom>
              <a:avLst/>
              <a:gdLst/>
              <a:ahLst/>
              <a:cxnLst/>
              <a:rect r="r" b="b" t="t" l="l"/>
              <a:pathLst>
                <a:path h="1820672" w="3901440">
                  <a:moveTo>
                    <a:pt x="0" y="303403"/>
                  </a:moveTo>
                  <a:cubicBezTo>
                    <a:pt x="0" y="135890"/>
                    <a:pt x="137795" y="0"/>
                    <a:pt x="307848" y="0"/>
                  </a:cubicBezTo>
                  <a:lnTo>
                    <a:pt x="3593592" y="0"/>
                  </a:lnTo>
                  <a:cubicBezTo>
                    <a:pt x="3763645" y="0"/>
                    <a:pt x="3901440" y="135890"/>
                    <a:pt x="3901440" y="303403"/>
                  </a:cubicBezTo>
                  <a:lnTo>
                    <a:pt x="3901440" y="1517142"/>
                  </a:lnTo>
                  <a:cubicBezTo>
                    <a:pt x="3901440" y="1684782"/>
                    <a:pt x="3763645" y="1820545"/>
                    <a:pt x="3593592" y="1820545"/>
                  </a:cubicBezTo>
                  <a:lnTo>
                    <a:pt x="307848" y="1820545"/>
                  </a:lnTo>
                  <a:cubicBezTo>
                    <a:pt x="137795" y="1820672"/>
                    <a:pt x="0" y="1684782"/>
                    <a:pt x="0" y="1517269"/>
                  </a:cubicBezTo>
                  <a:close/>
                </a:path>
              </a:pathLst>
            </a:custGeom>
            <a:solidFill>
              <a:srgbClr val="70C573"/>
            </a:solidFill>
          </p:spPr>
        </p:sp>
        <p:sp>
          <p:nvSpPr>
            <p:cNvPr name="Freeform 57" id="57"/>
            <p:cNvSpPr/>
            <p:nvPr/>
          </p:nvSpPr>
          <p:spPr>
            <a:xfrm flipH="false" flipV="false" rot="0">
              <a:off x="0" y="0"/>
              <a:ext cx="3952240" cy="1871472"/>
            </a:xfrm>
            <a:custGeom>
              <a:avLst/>
              <a:gdLst/>
              <a:ahLst/>
              <a:cxnLst/>
              <a:rect r="r" b="b" t="t" l="l"/>
              <a:pathLst>
                <a:path h="1871472" w="3952240">
                  <a:moveTo>
                    <a:pt x="0" y="328803"/>
                  </a:moveTo>
                  <a:cubicBezTo>
                    <a:pt x="0" y="146939"/>
                    <a:pt x="149606" y="0"/>
                    <a:pt x="333248" y="0"/>
                  </a:cubicBezTo>
                  <a:lnTo>
                    <a:pt x="3618992" y="0"/>
                  </a:lnTo>
                  <a:lnTo>
                    <a:pt x="3618992" y="25400"/>
                  </a:lnTo>
                  <a:lnTo>
                    <a:pt x="3618992" y="0"/>
                  </a:lnTo>
                  <a:cubicBezTo>
                    <a:pt x="3802761" y="0"/>
                    <a:pt x="3952240" y="146939"/>
                    <a:pt x="3952240" y="328803"/>
                  </a:cubicBezTo>
                  <a:lnTo>
                    <a:pt x="3926840" y="328803"/>
                  </a:lnTo>
                  <a:lnTo>
                    <a:pt x="3952240" y="328803"/>
                  </a:lnTo>
                  <a:lnTo>
                    <a:pt x="3952240" y="1542542"/>
                  </a:lnTo>
                  <a:lnTo>
                    <a:pt x="3926840" y="1542542"/>
                  </a:lnTo>
                  <a:lnTo>
                    <a:pt x="3952240" y="1542542"/>
                  </a:lnTo>
                  <a:cubicBezTo>
                    <a:pt x="3952240" y="1724533"/>
                    <a:pt x="3802634" y="1871345"/>
                    <a:pt x="3618992" y="1871345"/>
                  </a:cubicBezTo>
                  <a:lnTo>
                    <a:pt x="3618992" y="1845945"/>
                  </a:lnTo>
                  <a:lnTo>
                    <a:pt x="3618992" y="1871345"/>
                  </a:lnTo>
                  <a:lnTo>
                    <a:pt x="333248" y="1871345"/>
                  </a:lnTo>
                  <a:lnTo>
                    <a:pt x="333248" y="1845945"/>
                  </a:lnTo>
                  <a:lnTo>
                    <a:pt x="333248" y="1871345"/>
                  </a:lnTo>
                  <a:cubicBezTo>
                    <a:pt x="149606" y="1871472"/>
                    <a:pt x="0" y="1724533"/>
                    <a:pt x="0" y="1542669"/>
                  </a:cubicBezTo>
                  <a:lnTo>
                    <a:pt x="0" y="328803"/>
                  </a:lnTo>
                  <a:lnTo>
                    <a:pt x="25400" y="328803"/>
                  </a:lnTo>
                  <a:lnTo>
                    <a:pt x="0" y="328803"/>
                  </a:lnTo>
                  <a:moveTo>
                    <a:pt x="50800" y="328803"/>
                  </a:moveTo>
                  <a:lnTo>
                    <a:pt x="50800" y="1542542"/>
                  </a:lnTo>
                  <a:lnTo>
                    <a:pt x="25400" y="1542542"/>
                  </a:lnTo>
                  <a:lnTo>
                    <a:pt x="50800" y="1542542"/>
                  </a:lnTo>
                  <a:cubicBezTo>
                    <a:pt x="50800" y="1695704"/>
                    <a:pt x="176911" y="1820545"/>
                    <a:pt x="333248" y="1820545"/>
                  </a:cubicBezTo>
                  <a:lnTo>
                    <a:pt x="3618992" y="1820545"/>
                  </a:lnTo>
                  <a:cubicBezTo>
                    <a:pt x="3775329" y="1820545"/>
                    <a:pt x="3901440" y="1695704"/>
                    <a:pt x="3901440" y="1542542"/>
                  </a:cubicBezTo>
                  <a:lnTo>
                    <a:pt x="3901440" y="328803"/>
                  </a:lnTo>
                  <a:cubicBezTo>
                    <a:pt x="3901440" y="175641"/>
                    <a:pt x="3775329" y="50800"/>
                    <a:pt x="3618992" y="50800"/>
                  </a:cubicBezTo>
                  <a:lnTo>
                    <a:pt x="333248" y="50800"/>
                  </a:lnTo>
                  <a:lnTo>
                    <a:pt x="333248" y="25400"/>
                  </a:lnTo>
                  <a:lnTo>
                    <a:pt x="333248" y="50800"/>
                  </a:lnTo>
                  <a:cubicBezTo>
                    <a:pt x="176911" y="50800"/>
                    <a:pt x="50800" y="175641"/>
                    <a:pt x="50800" y="328803"/>
                  </a:cubicBezTo>
                  <a:close/>
                </a:path>
              </a:pathLst>
            </a:custGeom>
            <a:solidFill>
              <a:srgbClr val="F2F2F2"/>
            </a:solidFill>
          </p:spPr>
        </p:sp>
      </p:grpSp>
      <p:grpSp>
        <p:nvGrpSpPr>
          <p:cNvPr name="Group 58" id="58"/>
          <p:cNvGrpSpPr/>
          <p:nvPr/>
        </p:nvGrpSpPr>
        <p:grpSpPr>
          <a:xfrm rot="0">
            <a:off x="5576614" y="3732165"/>
            <a:ext cx="2830863" cy="1270287"/>
            <a:chOff x="0" y="0"/>
            <a:chExt cx="3774484" cy="1693716"/>
          </a:xfrm>
        </p:grpSpPr>
        <p:sp>
          <p:nvSpPr>
            <p:cNvPr name="Freeform 59" id="59"/>
            <p:cNvSpPr/>
            <p:nvPr/>
          </p:nvSpPr>
          <p:spPr>
            <a:xfrm flipH="false" flipV="false" rot="0">
              <a:off x="0" y="0"/>
              <a:ext cx="3774484" cy="1693716"/>
            </a:xfrm>
            <a:custGeom>
              <a:avLst/>
              <a:gdLst/>
              <a:ahLst/>
              <a:cxnLst/>
              <a:rect r="r" b="b" t="t" l="l"/>
              <a:pathLst>
                <a:path h="1693716" w="3774484">
                  <a:moveTo>
                    <a:pt x="0" y="0"/>
                  </a:moveTo>
                  <a:lnTo>
                    <a:pt x="3774484" y="0"/>
                  </a:lnTo>
                  <a:lnTo>
                    <a:pt x="3774484" y="1693716"/>
                  </a:lnTo>
                  <a:lnTo>
                    <a:pt x="0" y="1693716"/>
                  </a:lnTo>
                  <a:close/>
                </a:path>
              </a:pathLst>
            </a:custGeom>
            <a:solidFill>
              <a:srgbClr val="000000">
                <a:alpha val="0"/>
              </a:srgbClr>
            </a:solidFill>
          </p:spPr>
        </p:sp>
        <p:sp>
          <p:nvSpPr>
            <p:cNvPr name="TextBox 60" id="60"/>
            <p:cNvSpPr txBox="true"/>
            <p:nvPr/>
          </p:nvSpPr>
          <p:spPr>
            <a:xfrm>
              <a:off x="0" y="-19050"/>
              <a:ext cx="3774484" cy="1712766"/>
            </a:xfrm>
            <a:prstGeom prst="rect">
              <a:avLst/>
            </a:prstGeom>
          </p:spPr>
          <p:txBody>
            <a:bodyPr anchor="ctr" rtlCol="false" tIns="0" lIns="0" bIns="0" rIns="0"/>
            <a:lstStyle/>
            <a:p>
              <a:pPr algn="ctr" marL="0" indent="0" lvl="0">
                <a:lnSpc>
                  <a:spcPts val="2268"/>
                </a:lnSpc>
              </a:pPr>
              <a:r>
                <a:rPr lang="en-US" sz="2100">
                  <a:solidFill>
                    <a:srgbClr val="F2F2F2"/>
                  </a:solidFill>
                  <a:latin typeface="Arial"/>
                  <a:ea typeface="Arial"/>
                  <a:cs typeface="Arial"/>
                  <a:sym typeface="Arial"/>
                </a:rPr>
                <a:t>Previzionează cererea pentru a evita supraturismul</a:t>
              </a:r>
            </a:p>
          </p:txBody>
        </p:sp>
      </p:grpSp>
    </p:spTree>
  </p:cSld>
  <p:clrMapOvr>
    <a:masterClrMapping/>
  </p:clrMapOvr>
</p:sld>
</file>

<file path=ppt/slides/slide6.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Sisteme de rezervare care fac mai mult decât rezervări</a:t>
              </a:r>
            </a:p>
          </p:txBody>
        </p:sp>
      </p:grpSp>
      <p:graphicFrame>
        <p:nvGraphicFramePr>
          <p:cNvPr name="Table 7" id="7"/>
          <p:cNvGraphicFramePr>
            <a:graphicFrameLocks noGrp="true"/>
          </p:cNvGraphicFramePr>
          <p:nvPr/>
        </p:nvGraphicFramePr>
        <p:xfrm>
          <a:off x="2839870" y="1993095"/>
          <a:ext cx="13030200" cy="7353300"/>
        </p:xfrm>
        <a:graphic>
          <a:graphicData uri="http://schemas.openxmlformats.org/drawingml/2006/table">
            <a:tbl>
              <a:tblPr/>
              <a:tblGrid>
                <a:gridCol w="4343400"/>
                <a:gridCol w="4343400"/>
                <a:gridCol w="4343400"/>
              </a:tblGrid>
              <a:tr h="600124">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Caracteristică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Beneficia</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Impactul asupra sustenabilității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1350635">
                <a:tc>
                  <a:txBody>
                    <a:bodyPr anchor="t" rtlCol="false"/>
                    <a:lstStyle/>
                    <a:p>
                      <a:pPr algn="ctr"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Rezervare online</a:t>
                      </a:r>
                      <a:endParaRPr lang="en-US" sz="1100"/>
                    </a:p>
                    <a:p>
                      <a:pPr algn="ctr" marL="0" indent="0" lvl="0">
                        <a:lnSpc>
                          <a:spcPts val="2520"/>
                        </a:lnSpc>
                        <a:spcBef>
                          <a:spcPct val="0"/>
                        </a:spcBef>
                      </a:pP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Accesibilitate 24/7, consum redus de hârtie, check-in simplificat</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Mai puține deșeuri materiale, emisii reduse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350635">
                <a:tc>
                  <a:txBody>
                    <a:bodyPr anchor="t" rtlCol="false"/>
                    <a:lstStyle/>
                    <a:p>
                      <a:pPr algn="ctr"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Plăți digitale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Tranzacții mai rapide și mai sigure, acceptă servicii contactless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Costuri administrative și de călătorie mai mici, operațiuni fără hârtie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350635">
                <a:tc>
                  <a:txBody>
                    <a:bodyPr anchor="t" rtlCol="false"/>
                    <a:lstStyle/>
                    <a:p>
                      <a:pPr algn="ctr"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Mementouri automate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a:solidFill>
                            <a:srgbClr val="2C2C2C"/>
                          </a:solidFill>
                          <a:latin typeface="Arial"/>
                          <a:ea typeface="Arial"/>
                          <a:cs typeface="Arial"/>
                          <a:sym typeface="Arial"/>
                        </a:rPr>
                        <a:t>Se r</a:t>
                      </a:r>
                      <a:r>
                        <a:rPr lang="en-US" sz="2100" strike="noStrike" u="none">
                          <a:solidFill>
                            <a:srgbClr val="2C2C2C"/>
                          </a:solidFill>
                          <a:latin typeface="Arial"/>
                          <a:ea typeface="Arial"/>
                          <a:cs typeface="Arial"/>
                          <a:sym typeface="Arial"/>
                        </a:rPr>
                        <a:t>educ neprezentările, informați călătorii despre practicile ecologice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Utilizarea eficientă a resurselor, o planificare mai bună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350635">
                <a:tc>
                  <a:txBody>
                    <a:bodyPr anchor="t" rtlCol="false"/>
                    <a:lstStyle/>
                    <a:p>
                      <a:pPr algn="ctr"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Prețuri dinamice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a:solidFill>
                            <a:srgbClr val="2C2C2C"/>
                          </a:solidFill>
                          <a:latin typeface="Arial"/>
                          <a:ea typeface="Arial"/>
                          <a:cs typeface="Arial"/>
                          <a:sym typeface="Arial"/>
                        </a:rPr>
                        <a:t>Se a</a:t>
                      </a:r>
                      <a:r>
                        <a:rPr lang="en-US" sz="2100" strike="noStrike" u="none">
                          <a:solidFill>
                            <a:srgbClr val="2C2C2C"/>
                          </a:solidFill>
                          <a:latin typeface="Arial"/>
                          <a:ea typeface="Arial"/>
                          <a:cs typeface="Arial"/>
                          <a:sym typeface="Arial"/>
                        </a:rPr>
                        <a:t>justează în funcție de cerere și disponibilitate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Încurajează călătoriile în afara orelor de vârf</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350635">
                <a:tc>
                  <a:txBody>
                    <a:bodyPr anchor="t" rtlCol="false"/>
                    <a:lstStyle/>
                    <a:p>
                      <a:pPr algn="ctr"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Bilete electronice și vouchere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Ușor de stocat și scanat pe dispozitive mobile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Elimină nevoia de imprimare fizică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bl>
          </a:graphicData>
        </a:graphic>
      </p:graphicFrame>
    </p:spTree>
  </p:cSld>
  <p:clrMapOvr>
    <a:masterClrMapping/>
  </p:clrMapOvr>
</p:sld>
</file>

<file path=ppt/slides/slide7.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Bariere în calea adoptării: Decalajul digital</a:t>
              </a:r>
            </a:p>
          </p:txBody>
        </p:sp>
      </p:grpSp>
      <p:grpSp>
        <p:nvGrpSpPr>
          <p:cNvPr name="Group 7" id="7"/>
          <p:cNvGrpSpPr/>
          <p:nvPr/>
        </p:nvGrpSpPr>
        <p:grpSpPr>
          <a:xfrm rot="0">
            <a:off x="11453871" y="2417812"/>
            <a:ext cx="4370625" cy="3331192"/>
            <a:chOff x="0" y="0"/>
            <a:chExt cx="5827500" cy="4441590"/>
          </a:xfrm>
        </p:grpSpPr>
        <p:sp>
          <p:nvSpPr>
            <p:cNvPr name="Freeform 8" id="8"/>
            <p:cNvSpPr/>
            <p:nvPr/>
          </p:nvSpPr>
          <p:spPr>
            <a:xfrm flipH="false" flipV="false" rot="0">
              <a:off x="25400" y="25400"/>
              <a:ext cx="5776722" cy="4939665"/>
            </a:xfrm>
            <a:custGeom>
              <a:avLst/>
              <a:gdLst/>
              <a:ahLst/>
              <a:cxnLst/>
              <a:rect r="r" b="b" t="t" l="l"/>
              <a:pathLst>
                <a:path h="4939665" w="5776722">
                  <a:moveTo>
                    <a:pt x="0" y="0"/>
                  </a:moveTo>
                  <a:lnTo>
                    <a:pt x="962787" y="0"/>
                  </a:lnTo>
                  <a:lnTo>
                    <a:pt x="2406904" y="0"/>
                  </a:lnTo>
                  <a:lnTo>
                    <a:pt x="5776722" y="0"/>
                  </a:lnTo>
                  <a:lnTo>
                    <a:pt x="5776722" y="2561336"/>
                  </a:lnTo>
                  <a:lnTo>
                    <a:pt x="5776722" y="3658997"/>
                  </a:lnTo>
                  <a:lnTo>
                    <a:pt x="5776722" y="4390771"/>
                  </a:lnTo>
                  <a:lnTo>
                    <a:pt x="2406904" y="4390771"/>
                  </a:lnTo>
                  <a:lnTo>
                    <a:pt x="1684782" y="4939665"/>
                  </a:lnTo>
                  <a:lnTo>
                    <a:pt x="962660" y="4390771"/>
                  </a:lnTo>
                  <a:lnTo>
                    <a:pt x="0" y="4390771"/>
                  </a:lnTo>
                  <a:lnTo>
                    <a:pt x="0" y="3658997"/>
                  </a:lnTo>
                  <a:lnTo>
                    <a:pt x="0" y="2561336"/>
                  </a:lnTo>
                  <a:close/>
                </a:path>
              </a:pathLst>
            </a:custGeom>
            <a:solidFill>
              <a:srgbClr val="C6E8C7"/>
            </a:solidFill>
          </p:spPr>
        </p:sp>
        <p:sp>
          <p:nvSpPr>
            <p:cNvPr name="Freeform 9" id="9"/>
            <p:cNvSpPr/>
            <p:nvPr/>
          </p:nvSpPr>
          <p:spPr>
            <a:xfrm flipH="false" flipV="false" rot="0">
              <a:off x="0" y="0"/>
              <a:ext cx="5827522" cy="4992116"/>
            </a:xfrm>
            <a:custGeom>
              <a:avLst/>
              <a:gdLst/>
              <a:ahLst/>
              <a:cxnLst/>
              <a:rect r="r" b="b" t="t" l="l"/>
              <a:pathLst>
                <a:path h="4992116" w="5827522">
                  <a:moveTo>
                    <a:pt x="25400" y="0"/>
                  </a:moveTo>
                  <a:lnTo>
                    <a:pt x="988187" y="0"/>
                  </a:lnTo>
                  <a:lnTo>
                    <a:pt x="988187" y="25400"/>
                  </a:lnTo>
                  <a:lnTo>
                    <a:pt x="988187" y="0"/>
                  </a:lnTo>
                  <a:lnTo>
                    <a:pt x="988187" y="25400"/>
                  </a:lnTo>
                  <a:lnTo>
                    <a:pt x="988187" y="0"/>
                  </a:lnTo>
                  <a:lnTo>
                    <a:pt x="2432304" y="0"/>
                  </a:lnTo>
                  <a:lnTo>
                    <a:pt x="2432304" y="25400"/>
                  </a:lnTo>
                  <a:lnTo>
                    <a:pt x="2432304" y="0"/>
                  </a:lnTo>
                  <a:lnTo>
                    <a:pt x="5802122" y="0"/>
                  </a:lnTo>
                  <a:cubicBezTo>
                    <a:pt x="5816092" y="0"/>
                    <a:pt x="5827522" y="11430"/>
                    <a:pt x="5827522" y="25400"/>
                  </a:cubicBezTo>
                  <a:lnTo>
                    <a:pt x="5827522" y="2586736"/>
                  </a:lnTo>
                  <a:lnTo>
                    <a:pt x="5802122" y="2586736"/>
                  </a:lnTo>
                  <a:lnTo>
                    <a:pt x="5802122" y="2561336"/>
                  </a:lnTo>
                  <a:cubicBezTo>
                    <a:pt x="5816092" y="2561336"/>
                    <a:pt x="5827522" y="2572766"/>
                    <a:pt x="5827522" y="2586736"/>
                  </a:cubicBezTo>
                  <a:lnTo>
                    <a:pt x="5827522" y="3684397"/>
                  </a:lnTo>
                  <a:lnTo>
                    <a:pt x="5802122" y="3684397"/>
                  </a:lnTo>
                  <a:lnTo>
                    <a:pt x="5827522" y="3684397"/>
                  </a:lnTo>
                  <a:lnTo>
                    <a:pt x="5827522" y="4416171"/>
                  </a:lnTo>
                  <a:cubicBezTo>
                    <a:pt x="5827522" y="4430141"/>
                    <a:pt x="5816092" y="4441571"/>
                    <a:pt x="5802122" y="4441571"/>
                  </a:cubicBezTo>
                  <a:lnTo>
                    <a:pt x="2432304" y="4441571"/>
                  </a:lnTo>
                  <a:lnTo>
                    <a:pt x="2432304" y="4416171"/>
                  </a:lnTo>
                  <a:lnTo>
                    <a:pt x="2447671" y="4436364"/>
                  </a:lnTo>
                  <a:lnTo>
                    <a:pt x="1725549" y="4985258"/>
                  </a:lnTo>
                  <a:cubicBezTo>
                    <a:pt x="1716405" y="4992116"/>
                    <a:pt x="1703832" y="4992116"/>
                    <a:pt x="1694815" y="4985258"/>
                  </a:cubicBezTo>
                  <a:lnTo>
                    <a:pt x="972820" y="4436364"/>
                  </a:lnTo>
                  <a:lnTo>
                    <a:pt x="988187" y="4416171"/>
                  </a:lnTo>
                  <a:lnTo>
                    <a:pt x="988187" y="4441571"/>
                  </a:lnTo>
                  <a:lnTo>
                    <a:pt x="25400" y="4441571"/>
                  </a:lnTo>
                  <a:cubicBezTo>
                    <a:pt x="11430" y="4441571"/>
                    <a:pt x="0" y="4430141"/>
                    <a:pt x="0" y="4416171"/>
                  </a:cubicBezTo>
                  <a:lnTo>
                    <a:pt x="0" y="3684397"/>
                  </a:lnTo>
                  <a:lnTo>
                    <a:pt x="25400" y="3684397"/>
                  </a:lnTo>
                  <a:lnTo>
                    <a:pt x="0" y="3684397"/>
                  </a:lnTo>
                  <a:lnTo>
                    <a:pt x="0" y="2586736"/>
                  </a:lnTo>
                  <a:cubicBezTo>
                    <a:pt x="0" y="2572766"/>
                    <a:pt x="11430" y="2561336"/>
                    <a:pt x="25400" y="2561336"/>
                  </a:cubicBezTo>
                  <a:lnTo>
                    <a:pt x="25400" y="2586736"/>
                  </a:lnTo>
                  <a:lnTo>
                    <a:pt x="0" y="2586736"/>
                  </a:lnTo>
                  <a:lnTo>
                    <a:pt x="0" y="25400"/>
                  </a:lnTo>
                  <a:cubicBezTo>
                    <a:pt x="0" y="11430"/>
                    <a:pt x="11430" y="0"/>
                    <a:pt x="25400" y="0"/>
                  </a:cubicBezTo>
                  <a:moveTo>
                    <a:pt x="25400" y="50800"/>
                  </a:moveTo>
                  <a:lnTo>
                    <a:pt x="25400" y="25400"/>
                  </a:lnTo>
                  <a:lnTo>
                    <a:pt x="50800" y="25400"/>
                  </a:lnTo>
                  <a:lnTo>
                    <a:pt x="50800" y="2586736"/>
                  </a:lnTo>
                  <a:cubicBezTo>
                    <a:pt x="50800" y="2600706"/>
                    <a:pt x="39370" y="2612136"/>
                    <a:pt x="25400" y="2612136"/>
                  </a:cubicBezTo>
                  <a:lnTo>
                    <a:pt x="25400" y="2586736"/>
                  </a:lnTo>
                  <a:lnTo>
                    <a:pt x="50800" y="2586736"/>
                  </a:lnTo>
                  <a:lnTo>
                    <a:pt x="50800" y="3684397"/>
                  </a:lnTo>
                  <a:lnTo>
                    <a:pt x="50800" y="4416171"/>
                  </a:lnTo>
                  <a:lnTo>
                    <a:pt x="25400" y="4416171"/>
                  </a:lnTo>
                  <a:lnTo>
                    <a:pt x="25400" y="4390771"/>
                  </a:lnTo>
                  <a:lnTo>
                    <a:pt x="988187" y="4390771"/>
                  </a:lnTo>
                  <a:cubicBezTo>
                    <a:pt x="993775" y="4390771"/>
                    <a:pt x="999109" y="4392549"/>
                    <a:pt x="1003554" y="4395978"/>
                  </a:cubicBezTo>
                  <a:lnTo>
                    <a:pt x="1725676" y="4944872"/>
                  </a:lnTo>
                  <a:lnTo>
                    <a:pt x="1710309" y="4965065"/>
                  </a:lnTo>
                  <a:lnTo>
                    <a:pt x="1694942" y="4944872"/>
                  </a:lnTo>
                  <a:lnTo>
                    <a:pt x="2417064" y="4395978"/>
                  </a:lnTo>
                  <a:cubicBezTo>
                    <a:pt x="2421509" y="4392676"/>
                    <a:pt x="2426843" y="4390771"/>
                    <a:pt x="2432431" y="4390771"/>
                  </a:cubicBezTo>
                  <a:lnTo>
                    <a:pt x="5802122" y="4390771"/>
                  </a:lnTo>
                  <a:lnTo>
                    <a:pt x="5802122" y="4416171"/>
                  </a:lnTo>
                  <a:lnTo>
                    <a:pt x="5776722" y="4416171"/>
                  </a:lnTo>
                  <a:lnTo>
                    <a:pt x="5776722" y="3684397"/>
                  </a:lnTo>
                  <a:lnTo>
                    <a:pt x="5776722" y="2586736"/>
                  </a:lnTo>
                  <a:lnTo>
                    <a:pt x="5802122" y="2586736"/>
                  </a:lnTo>
                  <a:lnTo>
                    <a:pt x="5802122" y="2612136"/>
                  </a:lnTo>
                  <a:cubicBezTo>
                    <a:pt x="5788152" y="2612136"/>
                    <a:pt x="5776722" y="2600706"/>
                    <a:pt x="5776722" y="2586736"/>
                  </a:cubicBezTo>
                  <a:lnTo>
                    <a:pt x="5776722" y="25400"/>
                  </a:lnTo>
                  <a:lnTo>
                    <a:pt x="5802122" y="25400"/>
                  </a:lnTo>
                  <a:lnTo>
                    <a:pt x="5802122" y="50800"/>
                  </a:lnTo>
                  <a:lnTo>
                    <a:pt x="2432304" y="50800"/>
                  </a:lnTo>
                  <a:lnTo>
                    <a:pt x="988187" y="50800"/>
                  </a:lnTo>
                  <a:lnTo>
                    <a:pt x="25400" y="50800"/>
                  </a:lnTo>
                  <a:close/>
                </a:path>
              </a:pathLst>
            </a:custGeom>
            <a:solidFill>
              <a:srgbClr val="2B522D"/>
            </a:solidFill>
          </p:spPr>
        </p:sp>
        <p:sp>
          <p:nvSpPr>
            <p:cNvPr name="TextBox 10" id="10"/>
            <p:cNvSpPr txBox="true"/>
            <p:nvPr/>
          </p:nvSpPr>
          <p:spPr>
            <a:xfrm>
              <a:off x="0" y="-19050"/>
              <a:ext cx="5827500" cy="4460640"/>
            </a:xfrm>
            <a:prstGeom prst="rect">
              <a:avLst/>
            </a:prstGeom>
          </p:spPr>
          <p:txBody>
            <a:bodyPr anchor="ctr" rtlCol="false" tIns="50800" lIns="50800" bIns="50800" rIns="50800"/>
            <a:lstStyle/>
            <a:p>
              <a:pPr algn="ctr" marL="0" indent="0" lvl="0">
                <a:lnSpc>
                  <a:spcPts val="3888"/>
                </a:lnSpc>
              </a:pPr>
              <a:r>
                <a:rPr lang="en-US" b="true" sz="3600">
                  <a:solidFill>
                    <a:srgbClr val="A56793"/>
                  </a:solidFill>
                  <a:latin typeface="Calibri (MS) Bold"/>
                  <a:ea typeface="Calibri (MS) Bold"/>
                  <a:cs typeface="Calibri (MS) Bold"/>
                  <a:sym typeface="Calibri (MS) Bold"/>
                </a:rPr>
                <a:t>Tehnologia poate împuternici — dar numai dacă este incluzivă.</a:t>
              </a:r>
            </a:p>
          </p:txBody>
        </p:sp>
      </p:grpSp>
      <p:grpSp>
        <p:nvGrpSpPr>
          <p:cNvPr name="Group 11" id="11"/>
          <p:cNvGrpSpPr/>
          <p:nvPr/>
        </p:nvGrpSpPr>
        <p:grpSpPr>
          <a:xfrm rot="0">
            <a:off x="4044950" y="1571781"/>
            <a:ext cx="4102100" cy="4102100"/>
            <a:chOff x="0" y="0"/>
            <a:chExt cx="5469466" cy="5469466"/>
          </a:xfrm>
        </p:grpSpPr>
        <p:sp>
          <p:nvSpPr>
            <p:cNvPr name="Freeform 12" id="12"/>
            <p:cNvSpPr/>
            <p:nvPr/>
          </p:nvSpPr>
          <p:spPr>
            <a:xfrm flipH="false" flipV="false" rot="0">
              <a:off x="25400" y="25400"/>
              <a:ext cx="5418709" cy="5418709"/>
            </a:xfrm>
            <a:custGeom>
              <a:avLst/>
              <a:gdLst/>
              <a:ahLst/>
              <a:cxnLst/>
              <a:rect r="r" b="b" t="t" l="l"/>
              <a:pathLst>
                <a:path h="5418709" w="5418709">
                  <a:moveTo>
                    <a:pt x="0" y="5418709"/>
                  </a:moveTo>
                  <a:lnTo>
                    <a:pt x="2709291" y="0"/>
                  </a:lnTo>
                  <a:lnTo>
                    <a:pt x="5418709" y="5418709"/>
                  </a:lnTo>
                  <a:close/>
                </a:path>
              </a:pathLst>
            </a:custGeom>
            <a:solidFill>
              <a:srgbClr val="70C573"/>
            </a:solidFill>
          </p:spPr>
        </p:sp>
        <p:sp>
          <p:nvSpPr>
            <p:cNvPr name="Freeform 13" id="13"/>
            <p:cNvSpPr/>
            <p:nvPr/>
          </p:nvSpPr>
          <p:spPr>
            <a:xfrm flipH="false" flipV="false" rot="0">
              <a:off x="-1270" y="0"/>
              <a:ext cx="5472049" cy="5469509"/>
            </a:xfrm>
            <a:custGeom>
              <a:avLst/>
              <a:gdLst/>
              <a:ahLst/>
              <a:cxnLst/>
              <a:rect r="r" b="b" t="t" l="l"/>
              <a:pathLst>
                <a:path h="5469509" w="5472049">
                  <a:moveTo>
                    <a:pt x="3937" y="5432679"/>
                  </a:moveTo>
                  <a:lnTo>
                    <a:pt x="2713228" y="14097"/>
                  </a:lnTo>
                  <a:cubicBezTo>
                    <a:pt x="2717546" y="5461"/>
                    <a:pt x="2726436" y="0"/>
                    <a:pt x="2735961" y="0"/>
                  </a:cubicBezTo>
                  <a:cubicBezTo>
                    <a:pt x="2745486" y="0"/>
                    <a:pt x="2754376" y="5461"/>
                    <a:pt x="2758694" y="14097"/>
                  </a:cubicBezTo>
                  <a:lnTo>
                    <a:pt x="5468112" y="5432679"/>
                  </a:lnTo>
                  <a:cubicBezTo>
                    <a:pt x="5472049" y="5440553"/>
                    <a:pt x="5471668" y="5449951"/>
                    <a:pt x="5466969" y="5457444"/>
                  </a:cubicBezTo>
                  <a:cubicBezTo>
                    <a:pt x="5462270" y="5464937"/>
                    <a:pt x="5454142" y="5469509"/>
                    <a:pt x="5445379" y="5469509"/>
                  </a:cubicBezTo>
                  <a:lnTo>
                    <a:pt x="26670" y="5469509"/>
                  </a:lnTo>
                  <a:cubicBezTo>
                    <a:pt x="17907" y="5469509"/>
                    <a:pt x="9652" y="5464937"/>
                    <a:pt x="5080" y="5457444"/>
                  </a:cubicBezTo>
                  <a:cubicBezTo>
                    <a:pt x="508" y="5449951"/>
                    <a:pt x="0" y="5440553"/>
                    <a:pt x="3937" y="5432679"/>
                  </a:cubicBezTo>
                  <a:moveTo>
                    <a:pt x="49403" y="5455412"/>
                  </a:moveTo>
                  <a:lnTo>
                    <a:pt x="26670" y="5444109"/>
                  </a:lnTo>
                  <a:lnTo>
                    <a:pt x="26670" y="5418709"/>
                  </a:lnTo>
                  <a:lnTo>
                    <a:pt x="5445379" y="5418709"/>
                  </a:lnTo>
                  <a:lnTo>
                    <a:pt x="5445379" y="5444109"/>
                  </a:lnTo>
                  <a:lnTo>
                    <a:pt x="5422646" y="5455412"/>
                  </a:lnTo>
                  <a:lnTo>
                    <a:pt x="2713228" y="36703"/>
                  </a:lnTo>
                  <a:lnTo>
                    <a:pt x="2735961" y="25400"/>
                  </a:lnTo>
                  <a:lnTo>
                    <a:pt x="2758694" y="36703"/>
                  </a:lnTo>
                  <a:lnTo>
                    <a:pt x="49403" y="5455412"/>
                  </a:lnTo>
                  <a:close/>
                </a:path>
              </a:pathLst>
            </a:custGeom>
            <a:solidFill>
              <a:srgbClr val="F2F2F2"/>
            </a:solidFill>
          </p:spPr>
        </p:sp>
      </p:grpSp>
      <p:grpSp>
        <p:nvGrpSpPr>
          <p:cNvPr name="Group 14" id="14"/>
          <p:cNvGrpSpPr/>
          <p:nvPr/>
        </p:nvGrpSpPr>
        <p:grpSpPr>
          <a:xfrm rot="0">
            <a:off x="5060949" y="3603781"/>
            <a:ext cx="2070100" cy="2070099"/>
            <a:chOff x="0" y="0"/>
            <a:chExt cx="2760134" cy="2760132"/>
          </a:xfrm>
        </p:grpSpPr>
        <p:sp>
          <p:nvSpPr>
            <p:cNvPr name="Freeform 15" id="15"/>
            <p:cNvSpPr/>
            <p:nvPr/>
          </p:nvSpPr>
          <p:spPr>
            <a:xfrm flipH="false" flipV="false" rot="0">
              <a:off x="0" y="0"/>
              <a:ext cx="2760134" cy="2760132"/>
            </a:xfrm>
            <a:custGeom>
              <a:avLst/>
              <a:gdLst/>
              <a:ahLst/>
              <a:cxnLst/>
              <a:rect r="r" b="b" t="t" l="l"/>
              <a:pathLst>
                <a:path h="2760132" w="2760134">
                  <a:moveTo>
                    <a:pt x="0" y="0"/>
                  </a:moveTo>
                  <a:lnTo>
                    <a:pt x="2760134" y="0"/>
                  </a:lnTo>
                  <a:lnTo>
                    <a:pt x="2760134" y="2760132"/>
                  </a:lnTo>
                  <a:lnTo>
                    <a:pt x="0" y="2760132"/>
                  </a:lnTo>
                  <a:close/>
                </a:path>
              </a:pathLst>
            </a:custGeom>
            <a:solidFill>
              <a:srgbClr val="000000">
                <a:alpha val="0"/>
              </a:srgbClr>
            </a:solidFill>
          </p:spPr>
        </p:sp>
        <p:sp>
          <p:nvSpPr>
            <p:cNvPr name="TextBox 16" id="16"/>
            <p:cNvSpPr txBox="true"/>
            <p:nvPr/>
          </p:nvSpPr>
          <p:spPr>
            <a:xfrm>
              <a:off x="0" y="-19050"/>
              <a:ext cx="2760134" cy="2779182"/>
            </a:xfrm>
            <a:prstGeom prst="rect">
              <a:avLst/>
            </a:prstGeom>
          </p:spPr>
          <p:txBody>
            <a:bodyPr anchor="ctr" rtlCol="false" tIns="0" lIns="0" bIns="0" rIns="0"/>
            <a:lstStyle/>
            <a:p>
              <a:pPr algn="ctr" marL="0" indent="0" lvl="0">
                <a:lnSpc>
                  <a:spcPts val="2592"/>
                </a:lnSpc>
              </a:pPr>
              <a:r>
                <a:rPr lang="en-US" sz="2400">
                  <a:solidFill>
                    <a:srgbClr val="F2F2F2"/>
                  </a:solidFill>
                  <a:latin typeface="Arial"/>
                  <a:ea typeface="Arial"/>
                  <a:cs typeface="Arial"/>
                  <a:sym typeface="Arial"/>
                </a:rPr>
                <a:t>Acces limitat la internet</a:t>
              </a:r>
            </a:p>
          </p:txBody>
        </p:sp>
      </p:grpSp>
      <p:grpSp>
        <p:nvGrpSpPr>
          <p:cNvPr name="Group 17" id="17"/>
          <p:cNvGrpSpPr/>
          <p:nvPr/>
        </p:nvGrpSpPr>
        <p:grpSpPr>
          <a:xfrm rot="0">
            <a:off x="2012949" y="5635780"/>
            <a:ext cx="4102100" cy="4102100"/>
            <a:chOff x="0" y="0"/>
            <a:chExt cx="5469466" cy="5469466"/>
          </a:xfrm>
        </p:grpSpPr>
        <p:sp>
          <p:nvSpPr>
            <p:cNvPr name="Freeform 18" id="18"/>
            <p:cNvSpPr/>
            <p:nvPr/>
          </p:nvSpPr>
          <p:spPr>
            <a:xfrm flipH="false" flipV="false" rot="0">
              <a:off x="25400" y="25400"/>
              <a:ext cx="5418709" cy="5418709"/>
            </a:xfrm>
            <a:custGeom>
              <a:avLst/>
              <a:gdLst/>
              <a:ahLst/>
              <a:cxnLst/>
              <a:rect r="r" b="b" t="t" l="l"/>
              <a:pathLst>
                <a:path h="5418709" w="5418709">
                  <a:moveTo>
                    <a:pt x="0" y="5418709"/>
                  </a:moveTo>
                  <a:lnTo>
                    <a:pt x="2709291" y="0"/>
                  </a:lnTo>
                  <a:lnTo>
                    <a:pt x="5418709" y="5418709"/>
                  </a:lnTo>
                  <a:close/>
                </a:path>
              </a:pathLst>
            </a:custGeom>
            <a:solidFill>
              <a:srgbClr val="70C573"/>
            </a:solidFill>
          </p:spPr>
        </p:sp>
        <p:sp>
          <p:nvSpPr>
            <p:cNvPr name="Freeform 19" id="19"/>
            <p:cNvSpPr/>
            <p:nvPr/>
          </p:nvSpPr>
          <p:spPr>
            <a:xfrm flipH="false" flipV="false" rot="0">
              <a:off x="-1270" y="0"/>
              <a:ext cx="5472049" cy="5469509"/>
            </a:xfrm>
            <a:custGeom>
              <a:avLst/>
              <a:gdLst/>
              <a:ahLst/>
              <a:cxnLst/>
              <a:rect r="r" b="b" t="t" l="l"/>
              <a:pathLst>
                <a:path h="5469509" w="5472049">
                  <a:moveTo>
                    <a:pt x="3937" y="5432679"/>
                  </a:moveTo>
                  <a:lnTo>
                    <a:pt x="2713228" y="14097"/>
                  </a:lnTo>
                  <a:cubicBezTo>
                    <a:pt x="2717546" y="5461"/>
                    <a:pt x="2726436" y="0"/>
                    <a:pt x="2735961" y="0"/>
                  </a:cubicBezTo>
                  <a:cubicBezTo>
                    <a:pt x="2745486" y="0"/>
                    <a:pt x="2754376" y="5461"/>
                    <a:pt x="2758694" y="14097"/>
                  </a:cubicBezTo>
                  <a:lnTo>
                    <a:pt x="5468112" y="5432679"/>
                  </a:lnTo>
                  <a:cubicBezTo>
                    <a:pt x="5472049" y="5440553"/>
                    <a:pt x="5471668" y="5449951"/>
                    <a:pt x="5466969" y="5457444"/>
                  </a:cubicBezTo>
                  <a:cubicBezTo>
                    <a:pt x="5462270" y="5464937"/>
                    <a:pt x="5454142" y="5469509"/>
                    <a:pt x="5445379" y="5469509"/>
                  </a:cubicBezTo>
                  <a:lnTo>
                    <a:pt x="26670" y="5469509"/>
                  </a:lnTo>
                  <a:cubicBezTo>
                    <a:pt x="17907" y="5469509"/>
                    <a:pt x="9652" y="5464937"/>
                    <a:pt x="5080" y="5457444"/>
                  </a:cubicBezTo>
                  <a:cubicBezTo>
                    <a:pt x="508" y="5449951"/>
                    <a:pt x="0" y="5440553"/>
                    <a:pt x="3937" y="5432679"/>
                  </a:cubicBezTo>
                  <a:moveTo>
                    <a:pt x="49403" y="5455412"/>
                  </a:moveTo>
                  <a:lnTo>
                    <a:pt x="26670" y="5444109"/>
                  </a:lnTo>
                  <a:lnTo>
                    <a:pt x="26670" y="5418709"/>
                  </a:lnTo>
                  <a:lnTo>
                    <a:pt x="5445379" y="5418709"/>
                  </a:lnTo>
                  <a:lnTo>
                    <a:pt x="5445379" y="5444109"/>
                  </a:lnTo>
                  <a:lnTo>
                    <a:pt x="5422646" y="5455412"/>
                  </a:lnTo>
                  <a:lnTo>
                    <a:pt x="2713228" y="36703"/>
                  </a:lnTo>
                  <a:lnTo>
                    <a:pt x="2735961" y="25400"/>
                  </a:lnTo>
                  <a:lnTo>
                    <a:pt x="2758694" y="36703"/>
                  </a:lnTo>
                  <a:lnTo>
                    <a:pt x="49403" y="5455412"/>
                  </a:lnTo>
                  <a:close/>
                </a:path>
              </a:pathLst>
            </a:custGeom>
            <a:solidFill>
              <a:srgbClr val="F2F2F2"/>
            </a:solidFill>
          </p:spPr>
        </p:sp>
      </p:grpSp>
      <p:grpSp>
        <p:nvGrpSpPr>
          <p:cNvPr name="Group 20" id="20"/>
          <p:cNvGrpSpPr/>
          <p:nvPr/>
        </p:nvGrpSpPr>
        <p:grpSpPr>
          <a:xfrm rot="0">
            <a:off x="3028948" y="7667781"/>
            <a:ext cx="2070101" cy="2070099"/>
            <a:chOff x="0" y="0"/>
            <a:chExt cx="2760134" cy="2760132"/>
          </a:xfrm>
        </p:grpSpPr>
        <p:sp>
          <p:nvSpPr>
            <p:cNvPr name="Freeform 21" id="21"/>
            <p:cNvSpPr/>
            <p:nvPr/>
          </p:nvSpPr>
          <p:spPr>
            <a:xfrm flipH="false" flipV="false" rot="0">
              <a:off x="0" y="0"/>
              <a:ext cx="2760134" cy="2760132"/>
            </a:xfrm>
            <a:custGeom>
              <a:avLst/>
              <a:gdLst/>
              <a:ahLst/>
              <a:cxnLst/>
              <a:rect r="r" b="b" t="t" l="l"/>
              <a:pathLst>
                <a:path h="2760132" w="2760134">
                  <a:moveTo>
                    <a:pt x="0" y="0"/>
                  </a:moveTo>
                  <a:lnTo>
                    <a:pt x="2760134" y="0"/>
                  </a:lnTo>
                  <a:lnTo>
                    <a:pt x="2760134" y="2760132"/>
                  </a:lnTo>
                  <a:lnTo>
                    <a:pt x="0" y="2760132"/>
                  </a:lnTo>
                  <a:close/>
                </a:path>
              </a:pathLst>
            </a:custGeom>
            <a:solidFill>
              <a:srgbClr val="000000">
                <a:alpha val="0"/>
              </a:srgbClr>
            </a:solidFill>
          </p:spPr>
        </p:sp>
        <p:sp>
          <p:nvSpPr>
            <p:cNvPr name="TextBox 22" id="22"/>
            <p:cNvSpPr txBox="true"/>
            <p:nvPr/>
          </p:nvSpPr>
          <p:spPr>
            <a:xfrm>
              <a:off x="0" y="-19050"/>
              <a:ext cx="2760134" cy="2779182"/>
            </a:xfrm>
            <a:prstGeom prst="rect">
              <a:avLst/>
            </a:prstGeom>
          </p:spPr>
          <p:txBody>
            <a:bodyPr anchor="ctr" rtlCol="false" tIns="0" lIns="0" bIns="0" rIns="0"/>
            <a:lstStyle/>
            <a:p>
              <a:pPr algn="ctr" marL="0" indent="0" lvl="0">
                <a:lnSpc>
                  <a:spcPts val="2592"/>
                </a:lnSpc>
              </a:pPr>
              <a:r>
                <a:rPr lang="en-US" sz="2400">
                  <a:solidFill>
                    <a:srgbClr val="F2F2F2"/>
                  </a:solidFill>
                  <a:latin typeface="Arial"/>
                  <a:ea typeface="Arial"/>
                  <a:cs typeface="Arial"/>
                  <a:sym typeface="Arial"/>
                </a:rPr>
                <a:t>Competențe digitale scăzute</a:t>
              </a:r>
            </a:p>
          </p:txBody>
        </p:sp>
      </p:grpSp>
      <p:grpSp>
        <p:nvGrpSpPr>
          <p:cNvPr name="Group 23" id="23"/>
          <p:cNvGrpSpPr/>
          <p:nvPr/>
        </p:nvGrpSpPr>
        <p:grpSpPr>
          <a:xfrm rot="-10800000">
            <a:off x="4044950" y="5635780"/>
            <a:ext cx="4102100" cy="4102100"/>
            <a:chOff x="0" y="0"/>
            <a:chExt cx="5469466" cy="5469466"/>
          </a:xfrm>
        </p:grpSpPr>
        <p:sp>
          <p:nvSpPr>
            <p:cNvPr name="Freeform 24" id="24"/>
            <p:cNvSpPr/>
            <p:nvPr/>
          </p:nvSpPr>
          <p:spPr>
            <a:xfrm flipH="false" flipV="false" rot="0">
              <a:off x="25400" y="25400"/>
              <a:ext cx="5418709" cy="5418709"/>
            </a:xfrm>
            <a:custGeom>
              <a:avLst/>
              <a:gdLst/>
              <a:ahLst/>
              <a:cxnLst/>
              <a:rect r="r" b="b" t="t" l="l"/>
              <a:pathLst>
                <a:path h="5418709" w="5418709">
                  <a:moveTo>
                    <a:pt x="0" y="5418709"/>
                  </a:moveTo>
                  <a:lnTo>
                    <a:pt x="2709291" y="0"/>
                  </a:lnTo>
                  <a:lnTo>
                    <a:pt x="5418709" y="5418709"/>
                  </a:lnTo>
                  <a:close/>
                </a:path>
              </a:pathLst>
            </a:custGeom>
            <a:solidFill>
              <a:srgbClr val="70C573"/>
            </a:solidFill>
          </p:spPr>
        </p:sp>
        <p:sp>
          <p:nvSpPr>
            <p:cNvPr name="Freeform 25" id="25"/>
            <p:cNvSpPr/>
            <p:nvPr/>
          </p:nvSpPr>
          <p:spPr>
            <a:xfrm flipH="false" flipV="false" rot="0">
              <a:off x="-1270" y="0"/>
              <a:ext cx="5472049" cy="5469509"/>
            </a:xfrm>
            <a:custGeom>
              <a:avLst/>
              <a:gdLst/>
              <a:ahLst/>
              <a:cxnLst/>
              <a:rect r="r" b="b" t="t" l="l"/>
              <a:pathLst>
                <a:path h="5469509" w="5472049">
                  <a:moveTo>
                    <a:pt x="3937" y="5432679"/>
                  </a:moveTo>
                  <a:lnTo>
                    <a:pt x="2713228" y="14097"/>
                  </a:lnTo>
                  <a:cubicBezTo>
                    <a:pt x="2717546" y="5461"/>
                    <a:pt x="2726436" y="0"/>
                    <a:pt x="2735961" y="0"/>
                  </a:cubicBezTo>
                  <a:cubicBezTo>
                    <a:pt x="2745486" y="0"/>
                    <a:pt x="2754376" y="5461"/>
                    <a:pt x="2758694" y="14097"/>
                  </a:cubicBezTo>
                  <a:lnTo>
                    <a:pt x="5468112" y="5432679"/>
                  </a:lnTo>
                  <a:cubicBezTo>
                    <a:pt x="5472049" y="5440553"/>
                    <a:pt x="5471668" y="5449951"/>
                    <a:pt x="5466969" y="5457444"/>
                  </a:cubicBezTo>
                  <a:cubicBezTo>
                    <a:pt x="5462270" y="5464937"/>
                    <a:pt x="5454142" y="5469509"/>
                    <a:pt x="5445379" y="5469509"/>
                  </a:cubicBezTo>
                  <a:lnTo>
                    <a:pt x="26670" y="5469509"/>
                  </a:lnTo>
                  <a:cubicBezTo>
                    <a:pt x="17907" y="5469509"/>
                    <a:pt x="9652" y="5464937"/>
                    <a:pt x="5080" y="5457444"/>
                  </a:cubicBezTo>
                  <a:cubicBezTo>
                    <a:pt x="508" y="5449951"/>
                    <a:pt x="0" y="5440553"/>
                    <a:pt x="3937" y="5432679"/>
                  </a:cubicBezTo>
                  <a:moveTo>
                    <a:pt x="49403" y="5455412"/>
                  </a:moveTo>
                  <a:lnTo>
                    <a:pt x="26670" y="5444109"/>
                  </a:lnTo>
                  <a:lnTo>
                    <a:pt x="26670" y="5418709"/>
                  </a:lnTo>
                  <a:lnTo>
                    <a:pt x="5445379" y="5418709"/>
                  </a:lnTo>
                  <a:lnTo>
                    <a:pt x="5445379" y="5444109"/>
                  </a:lnTo>
                  <a:lnTo>
                    <a:pt x="5422646" y="5455412"/>
                  </a:lnTo>
                  <a:lnTo>
                    <a:pt x="2713228" y="36703"/>
                  </a:lnTo>
                  <a:lnTo>
                    <a:pt x="2735961" y="25400"/>
                  </a:lnTo>
                  <a:lnTo>
                    <a:pt x="2758694" y="36703"/>
                  </a:lnTo>
                  <a:lnTo>
                    <a:pt x="49403" y="5455412"/>
                  </a:lnTo>
                  <a:close/>
                </a:path>
              </a:pathLst>
            </a:custGeom>
            <a:solidFill>
              <a:srgbClr val="F2F2F2"/>
            </a:solidFill>
          </p:spPr>
        </p:sp>
      </p:grpSp>
      <p:grpSp>
        <p:nvGrpSpPr>
          <p:cNvPr name="Group 26" id="26"/>
          <p:cNvGrpSpPr/>
          <p:nvPr/>
        </p:nvGrpSpPr>
        <p:grpSpPr>
          <a:xfrm rot="0">
            <a:off x="5060949" y="5635780"/>
            <a:ext cx="2070100" cy="2070099"/>
            <a:chOff x="0" y="0"/>
            <a:chExt cx="2760134" cy="2760132"/>
          </a:xfrm>
        </p:grpSpPr>
        <p:sp>
          <p:nvSpPr>
            <p:cNvPr name="Freeform 27" id="27"/>
            <p:cNvSpPr/>
            <p:nvPr/>
          </p:nvSpPr>
          <p:spPr>
            <a:xfrm flipH="false" flipV="false" rot="0">
              <a:off x="0" y="0"/>
              <a:ext cx="2760134" cy="2760132"/>
            </a:xfrm>
            <a:custGeom>
              <a:avLst/>
              <a:gdLst/>
              <a:ahLst/>
              <a:cxnLst/>
              <a:rect r="r" b="b" t="t" l="l"/>
              <a:pathLst>
                <a:path h="2760132" w="2760134">
                  <a:moveTo>
                    <a:pt x="0" y="0"/>
                  </a:moveTo>
                  <a:lnTo>
                    <a:pt x="2760134" y="0"/>
                  </a:lnTo>
                  <a:lnTo>
                    <a:pt x="2760134" y="2760132"/>
                  </a:lnTo>
                  <a:lnTo>
                    <a:pt x="0" y="2760132"/>
                  </a:lnTo>
                  <a:close/>
                </a:path>
              </a:pathLst>
            </a:custGeom>
            <a:solidFill>
              <a:srgbClr val="000000">
                <a:alpha val="0"/>
              </a:srgbClr>
            </a:solidFill>
          </p:spPr>
        </p:sp>
        <p:sp>
          <p:nvSpPr>
            <p:cNvPr name="TextBox 28" id="28"/>
            <p:cNvSpPr txBox="true"/>
            <p:nvPr/>
          </p:nvSpPr>
          <p:spPr>
            <a:xfrm>
              <a:off x="0" y="-19050"/>
              <a:ext cx="2760134" cy="2779182"/>
            </a:xfrm>
            <a:prstGeom prst="rect">
              <a:avLst/>
            </a:prstGeom>
          </p:spPr>
          <p:txBody>
            <a:bodyPr anchor="ctr" rtlCol="false" tIns="0" lIns="0" bIns="0" rIns="0"/>
            <a:lstStyle/>
            <a:p>
              <a:pPr algn="ctr" marL="0" indent="0" lvl="0">
                <a:lnSpc>
                  <a:spcPts val="2592"/>
                </a:lnSpc>
              </a:pPr>
              <a:r>
                <a:rPr lang="en-US" sz="2400">
                  <a:solidFill>
                    <a:srgbClr val="F2F2F2"/>
                  </a:solidFill>
                  <a:latin typeface="Arial"/>
                  <a:ea typeface="Arial"/>
                  <a:cs typeface="Arial"/>
                  <a:sym typeface="Arial"/>
                </a:rPr>
                <a:t>Lacunele în infrastructură din zonele rurale</a:t>
              </a:r>
            </a:p>
          </p:txBody>
        </p:sp>
      </p:grpSp>
      <p:grpSp>
        <p:nvGrpSpPr>
          <p:cNvPr name="Group 29" id="29"/>
          <p:cNvGrpSpPr/>
          <p:nvPr/>
        </p:nvGrpSpPr>
        <p:grpSpPr>
          <a:xfrm rot="0">
            <a:off x="6076950" y="5635780"/>
            <a:ext cx="4102100" cy="4102100"/>
            <a:chOff x="0" y="0"/>
            <a:chExt cx="5469466" cy="5469466"/>
          </a:xfrm>
        </p:grpSpPr>
        <p:sp>
          <p:nvSpPr>
            <p:cNvPr name="Freeform 30" id="30"/>
            <p:cNvSpPr/>
            <p:nvPr/>
          </p:nvSpPr>
          <p:spPr>
            <a:xfrm flipH="false" flipV="false" rot="0">
              <a:off x="25400" y="25400"/>
              <a:ext cx="5418709" cy="5418709"/>
            </a:xfrm>
            <a:custGeom>
              <a:avLst/>
              <a:gdLst/>
              <a:ahLst/>
              <a:cxnLst/>
              <a:rect r="r" b="b" t="t" l="l"/>
              <a:pathLst>
                <a:path h="5418709" w="5418709">
                  <a:moveTo>
                    <a:pt x="0" y="5418709"/>
                  </a:moveTo>
                  <a:lnTo>
                    <a:pt x="2709291" y="0"/>
                  </a:lnTo>
                  <a:lnTo>
                    <a:pt x="5418709" y="5418709"/>
                  </a:lnTo>
                  <a:close/>
                </a:path>
              </a:pathLst>
            </a:custGeom>
            <a:solidFill>
              <a:srgbClr val="70C573"/>
            </a:solidFill>
          </p:spPr>
        </p:sp>
        <p:sp>
          <p:nvSpPr>
            <p:cNvPr name="Freeform 31" id="31"/>
            <p:cNvSpPr/>
            <p:nvPr/>
          </p:nvSpPr>
          <p:spPr>
            <a:xfrm flipH="false" flipV="false" rot="0">
              <a:off x="-1270" y="0"/>
              <a:ext cx="5472049" cy="5469509"/>
            </a:xfrm>
            <a:custGeom>
              <a:avLst/>
              <a:gdLst/>
              <a:ahLst/>
              <a:cxnLst/>
              <a:rect r="r" b="b" t="t" l="l"/>
              <a:pathLst>
                <a:path h="5469509" w="5472049">
                  <a:moveTo>
                    <a:pt x="3937" y="5432679"/>
                  </a:moveTo>
                  <a:lnTo>
                    <a:pt x="2713228" y="14097"/>
                  </a:lnTo>
                  <a:cubicBezTo>
                    <a:pt x="2717546" y="5461"/>
                    <a:pt x="2726436" y="0"/>
                    <a:pt x="2735961" y="0"/>
                  </a:cubicBezTo>
                  <a:cubicBezTo>
                    <a:pt x="2745486" y="0"/>
                    <a:pt x="2754376" y="5461"/>
                    <a:pt x="2758694" y="14097"/>
                  </a:cubicBezTo>
                  <a:lnTo>
                    <a:pt x="5468112" y="5432679"/>
                  </a:lnTo>
                  <a:cubicBezTo>
                    <a:pt x="5472049" y="5440553"/>
                    <a:pt x="5471668" y="5449951"/>
                    <a:pt x="5466969" y="5457444"/>
                  </a:cubicBezTo>
                  <a:cubicBezTo>
                    <a:pt x="5462270" y="5464937"/>
                    <a:pt x="5454142" y="5469509"/>
                    <a:pt x="5445379" y="5469509"/>
                  </a:cubicBezTo>
                  <a:lnTo>
                    <a:pt x="26670" y="5469509"/>
                  </a:lnTo>
                  <a:cubicBezTo>
                    <a:pt x="17907" y="5469509"/>
                    <a:pt x="9652" y="5464937"/>
                    <a:pt x="5080" y="5457444"/>
                  </a:cubicBezTo>
                  <a:cubicBezTo>
                    <a:pt x="508" y="5449951"/>
                    <a:pt x="0" y="5440553"/>
                    <a:pt x="3937" y="5432679"/>
                  </a:cubicBezTo>
                  <a:moveTo>
                    <a:pt x="49403" y="5455412"/>
                  </a:moveTo>
                  <a:lnTo>
                    <a:pt x="26670" y="5444109"/>
                  </a:lnTo>
                  <a:lnTo>
                    <a:pt x="26670" y="5418709"/>
                  </a:lnTo>
                  <a:lnTo>
                    <a:pt x="5445379" y="5418709"/>
                  </a:lnTo>
                  <a:lnTo>
                    <a:pt x="5445379" y="5444109"/>
                  </a:lnTo>
                  <a:lnTo>
                    <a:pt x="5422646" y="5455412"/>
                  </a:lnTo>
                  <a:lnTo>
                    <a:pt x="2713228" y="36703"/>
                  </a:lnTo>
                  <a:lnTo>
                    <a:pt x="2735961" y="25400"/>
                  </a:lnTo>
                  <a:lnTo>
                    <a:pt x="2758694" y="36703"/>
                  </a:lnTo>
                  <a:lnTo>
                    <a:pt x="49403" y="5455412"/>
                  </a:lnTo>
                  <a:close/>
                </a:path>
              </a:pathLst>
            </a:custGeom>
            <a:solidFill>
              <a:srgbClr val="F2F2F2"/>
            </a:solidFill>
          </p:spPr>
        </p:sp>
      </p:grpSp>
      <p:grpSp>
        <p:nvGrpSpPr>
          <p:cNvPr name="Group 32" id="32"/>
          <p:cNvGrpSpPr/>
          <p:nvPr/>
        </p:nvGrpSpPr>
        <p:grpSpPr>
          <a:xfrm rot="0">
            <a:off x="7092950" y="7667781"/>
            <a:ext cx="2070100" cy="2070099"/>
            <a:chOff x="0" y="0"/>
            <a:chExt cx="2760134" cy="2760132"/>
          </a:xfrm>
        </p:grpSpPr>
        <p:sp>
          <p:nvSpPr>
            <p:cNvPr name="Freeform 33" id="33"/>
            <p:cNvSpPr/>
            <p:nvPr/>
          </p:nvSpPr>
          <p:spPr>
            <a:xfrm flipH="false" flipV="false" rot="0">
              <a:off x="0" y="0"/>
              <a:ext cx="2760134" cy="2760132"/>
            </a:xfrm>
            <a:custGeom>
              <a:avLst/>
              <a:gdLst/>
              <a:ahLst/>
              <a:cxnLst/>
              <a:rect r="r" b="b" t="t" l="l"/>
              <a:pathLst>
                <a:path h="2760132" w="2760134">
                  <a:moveTo>
                    <a:pt x="0" y="0"/>
                  </a:moveTo>
                  <a:lnTo>
                    <a:pt x="2760134" y="0"/>
                  </a:lnTo>
                  <a:lnTo>
                    <a:pt x="2760134" y="2760132"/>
                  </a:lnTo>
                  <a:lnTo>
                    <a:pt x="0" y="2760132"/>
                  </a:lnTo>
                  <a:close/>
                </a:path>
              </a:pathLst>
            </a:custGeom>
            <a:solidFill>
              <a:srgbClr val="000000">
                <a:alpha val="0"/>
              </a:srgbClr>
            </a:solidFill>
          </p:spPr>
        </p:sp>
        <p:sp>
          <p:nvSpPr>
            <p:cNvPr name="TextBox 34" id="34"/>
            <p:cNvSpPr txBox="true"/>
            <p:nvPr/>
          </p:nvSpPr>
          <p:spPr>
            <a:xfrm>
              <a:off x="0" y="-19050"/>
              <a:ext cx="2760134" cy="2779182"/>
            </a:xfrm>
            <a:prstGeom prst="rect">
              <a:avLst/>
            </a:prstGeom>
          </p:spPr>
          <p:txBody>
            <a:bodyPr anchor="ctr" rtlCol="false" tIns="0" lIns="0" bIns="0" rIns="0"/>
            <a:lstStyle/>
            <a:p>
              <a:pPr algn="ctr" marL="0" indent="0" lvl="0">
                <a:lnSpc>
                  <a:spcPts val="2592"/>
                </a:lnSpc>
              </a:pPr>
              <a:r>
                <a:rPr lang="en-US" sz="2400">
                  <a:solidFill>
                    <a:srgbClr val="F2F2F2"/>
                  </a:solidFill>
                  <a:latin typeface="Arial"/>
                  <a:ea typeface="Arial"/>
                  <a:cs typeface="Arial"/>
                  <a:sym typeface="Arial"/>
                </a:rPr>
                <a:t>Rezistența la schimbare din partea operatorilor turistici tradiționali</a:t>
              </a:r>
            </a:p>
          </p:txBody>
        </p:sp>
      </p:grpSp>
    </p:spTree>
  </p:cSld>
  <p:clrMapOvr>
    <a:masterClrMapping/>
  </p:clrMapOvr>
</p:sld>
</file>

<file path=ppt/slides/slide8.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Aplicații mobile + Platforme digitale</a:t>
              </a:r>
            </a:p>
          </p:txBody>
        </p:sp>
      </p:grpSp>
      <p:grpSp>
        <p:nvGrpSpPr>
          <p:cNvPr name="Group 7" id="7"/>
          <p:cNvGrpSpPr/>
          <p:nvPr/>
        </p:nvGrpSpPr>
        <p:grpSpPr>
          <a:xfrm rot="0">
            <a:off x="13211039" y="7069623"/>
            <a:ext cx="3902700" cy="2541484"/>
            <a:chOff x="0" y="0"/>
            <a:chExt cx="5203600" cy="3388646"/>
          </a:xfrm>
        </p:grpSpPr>
        <p:sp>
          <p:nvSpPr>
            <p:cNvPr name="Freeform 8" id="8"/>
            <p:cNvSpPr/>
            <p:nvPr/>
          </p:nvSpPr>
          <p:spPr>
            <a:xfrm flipH="false" flipV="false" rot="0">
              <a:off x="25400" y="25400"/>
              <a:ext cx="5152771" cy="3337814"/>
            </a:xfrm>
            <a:custGeom>
              <a:avLst/>
              <a:gdLst/>
              <a:ahLst/>
              <a:cxnLst/>
              <a:rect r="r" b="b" t="t" l="l"/>
              <a:pathLst>
                <a:path h="3337814" w="5152771">
                  <a:moveTo>
                    <a:pt x="0" y="333756"/>
                  </a:moveTo>
                  <a:cubicBezTo>
                    <a:pt x="0" y="149479"/>
                    <a:pt x="150241" y="0"/>
                    <a:pt x="335534" y="0"/>
                  </a:cubicBezTo>
                  <a:lnTo>
                    <a:pt x="4817237" y="0"/>
                  </a:lnTo>
                  <a:cubicBezTo>
                    <a:pt x="5002530" y="0"/>
                    <a:pt x="5152771" y="149479"/>
                    <a:pt x="5152771" y="333756"/>
                  </a:cubicBezTo>
                  <a:lnTo>
                    <a:pt x="5152771" y="3004058"/>
                  </a:lnTo>
                  <a:cubicBezTo>
                    <a:pt x="5152771" y="3188462"/>
                    <a:pt x="5002530" y="3337814"/>
                    <a:pt x="4817237" y="3337814"/>
                  </a:cubicBezTo>
                  <a:lnTo>
                    <a:pt x="335534" y="3337814"/>
                  </a:lnTo>
                  <a:cubicBezTo>
                    <a:pt x="150241" y="3337814"/>
                    <a:pt x="0" y="3188462"/>
                    <a:pt x="0" y="3004058"/>
                  </a:cubicBezTo>
                  <a:close/>
                </a:path>
              </a:pathLst>
            </a:custGeom>
            <a:solidFill>
              <a:srgbClr val="F2F2F2">
                <a:alpha val="80784"/>
              </a:srgbClr>
            </a:solidFill>
          </p:spPr>
        </p:sp>
        <p:sp>
          <p:nvSpPr>
            <p:cNvPr name="Freeform 9" id="9"/>
            <p:cNvSpPr/>
            <p:nvPr/>
          </p:nvSpPr>
          <p:spPr>
            <a:xfrm flipH="false" flipV="false" rot="0">
              <a:off x="0" y="0"/>
              <a:ext cx="5203571" cy="3388614"/>
            </a:xfrm>
            <a:custGeom>
              <a:avLst/>
              <a:gdLst/>
              <a:ahLst/>
              <a:cxnLst/>
              <a:rect r="r" b="b" t="t" l="l"/>
              <a:pathLst>
                <a:path h="3388614" w="5203571">
                  <a:moveTo>
                    <a:pt x="0" y="359156"/>
                  </a:moveTo>
                  <a:cubicBezTo>
                    <a:pt x="0" y="160655"/>
                    <a:pt x="161671" y="0"/>
                    <a:pt x="360934" y="0"/>
                  </a:cubicBezTo>
                  <a:lnTo>
                    <a:pt x="4842637" y="0"/>
                  </a:lnTo>
                  <a:lnTo>
                    <a:pt x="4842637" y="25400"/>
                  </a:lnTo>
                  <a:lnTo>
                    <a:pt x="4842637" y="0"/>
                  </a:lnTo>
                  <a:cubicBezTo>
                    <a:pt x="5041900" y="0"/>
                    <a:pt x="5203571" y="160655"/>
                    <a:pt x="5203571" y="359156"/>
                  </a:cubicBezTo>
                  <a:lnTo>
                    <a:pt x="5178171" y="359156"/>
                  </a:lnTo>
                  <a:lnTo>
                    <a:pt x="5203571" y="359156"/>
                  </a:lnTo>
                  <a:lnTo>
                    <a:pt x="5203571" y="3029458"/>
                  </a:lnTo>
                  <a:lnTo>
                    <a:pt x="5178171" y="3029458"/>
                  </a:lnTo>
                  <a:lnTo>
                    <a:pt x="5203571" y="3029458"/>
                  </a:lnTo>
                  <a:cubicBezTo>
                    <a:pt x="5203571" y="3227959"/>
                    <a:pt x="5041900" y="3388614"/>
                    <a:pt x="4842637" y="3388614"/>
                  </a:cubicBezTo>
                  <a:lnTo>
                    <a:pt x="4842637" y="3363214"/>
                  </a:lnTo>
                  <a:lnTo>
                    <a:pt x="4842637" y="3388614"/>
                  </a:lnTo>
                  <a:lnTo>
                    <a:pt x="360934" y="3388614"/>
                  </a:lnTo>
                  <a:lnTo>
                    <a:pt x="360934" y="3363214"/>
                  </a:lnTo>
                  <a:lnTo>
                    <a:pt x="360934" y="3388614"/>
                  </a:lnTo>
                  <a:cubicBezTo>
                    <a:pt x="161671" y="3388614"/>
                    <a:pt x="0" y="3227959"/>
                    <a:pt x="0" y="3029458"/>
                  </a:cubicBezTo>
                  <a:lnTo>
                    <a:pt x="0" y="359156"/>
                  </a:lnTo>
                  <a:lnTo>
                    <a:pt x="25400" y="359156"/>
                  </a:lnTo>
                  <a:lnTo>
                    <a:pt x="0" y="359156"/>
                  </a:lnTo>
                  <a:moveTo>
                    <a:pt x="50800" y="359156"/>
                  </a:moveTo>
                  <a:lnTo>
                    <a:pt x="50800" y="3029458"/>
                  </a:lnTo>
                  <a:lnTo>
                    <a:pt x="25400" y="3029458"/>
                  </a:lnTo>
                  <a:lnTo>
                    <a:pt x="50800" y="3029458"/>
                  </a:lnTo>
                  <a:cubicBezTo>
                    <a:pt x="50800" y="3199638"/>
                    <a:pt x="189484" y="3337814"/>
                    <a:pt x="360934" y="3337814"/>
                  </a:cubicBezTo>
                  <a:lnTo>
                    <a:pt x="4842637" y="3337814"/>
                  </a:lnTo>
                  <a:cubicBezTo>
                    <a:pt x="5014087" y="3337814"/>
                    <a:pt x="5152771" y="3199638"/>
                    <a:pt x="5152771" y="3029458"/>
                  </a:cubicBezTo>
                  <a:lnTo>
                    <a:pt x="5152771" y="359156"/>
                  </a:lnTo>
                  <a:cubicBezTo>
                    <a:pt x="5152771" y="188976"/>
                    <a:pt x="5014087" y="50800"/>
                    <a:pt x="4842637" y="50800"/>
                  </a:cubicBezTo>
                  <a:lnTo>
                    <a:pt x="360934" y="50800"/>
                  </a:lnTo>
                  <a:lnTo>
                    <a:pt x="360934" y="25400"/>
                  </a:lnTo>
                  <a:lnTo>
                    <a:pt x="360934" y="50800"/>
                  </a:lnTo>
                  <a:cubicBezTo>
                    <a:pt x="189484" y="50800"/>
                    <a:pt x="50800" y="188976"/>
                    <a:pt x="50800" y="359156"/>
                  </a:cubicBezTo>
                  <a:close/>
                </a:path>
              </a:pathLst>
            </a:custGeom>
            <a:solidFill>
              <a:srgbClr val="70C573"/>
            </a:solidFill>
          </p:spPr>
        </p:sp>
      </p:grpSp>
      <p:sp>
        <p:nvSpPr>
          <p:cNvPr name="TextBox 10" id="10"/>
          <p:cNvSpPr txBox="true"/>
          <p:nvPr/>
        </p:nvSpPr>
        <p:spPr>
          <a:xfrm rot="0">
            <a:off x="14513040" y="7809516"/>
            <a:ext cx="2458077" cy="793623"/>
          </a:xfrm>
          <a:prstGeom prst="rect">
            <a:avLst/>
          </a:prstGeom>
        </p:spPr>
        <p:txBody>
          <a:bodyPr anchor="t" rtlCol="false" tIns="0" lIns="0" bIns="0" rIns="0">
            <a:spAutoFit/>
          </a:bodyPr>
          <a:lstStyle/>
          <a:p>
            <a:pPr algn="l" marL="488632" indent="-162878" lvl="2">
              <a:lnSpc>
                <a:spcPts val="2916"/>
              </a:lnSpc>
              <a:buFont typeface="Arial"/>
              <a:buChar char="⚬"/>
            </a:pPr>
            <a:r>
              <a:rPr lang="en-US" sz="2700">
                <a:solidFill>
                  <a:srgbClr val="000000"/>
                </a:solidFill>
                <a:latin typeface="Arial"/>
                <a:ea typeface="Arial"/>
                <a:cs typeface="Arial"/>
                <a:sym typeface="Arial"/>
              </a:rPr>
              <a:t>TripAdvisor</a:t>
            </a:r>
          </a:p>
          <a:p>
            <a:pPr algn="l" marL="488632" indent="-162878" lvl="2">
              <a:lnSpc>
                <a:spcPts val="2916"/>
              </a:lnSpc>
              <a:buFont typeface="Arial"/>
              <a:buChar char="⚬"/>
            </a:pPr>
            <a:r>
              <a:rPr lang="en-US" sz="2700">
                <a:solidFill>
                  <a:srgbClr val="000000"/>
                </a:solidFill>
                <a:latin typeface="Arial"/>
                <a:ea typeface="Arial"/>
                <a:cs typeface="Arial"/>
                <a:sym typeface="Arial"/>
              </a:rPr>
              <a:t>HappyCow</a:t>
            </a:r>
          </a:p>
        </p:txBody>
      </p:sp>
      <p:grpSp>
        <p:nvGrpSpPr>
          <p:cNvPr name="Group 11" id="11"/>
          <p:cNvGrpSpPr/>
          <p:nvPr/>
        </p:nvGrpSpPr>
        <p:grpSpPr>
          <a:xfrm rot="0">
            <a:off x="6905637" y="7069623"/>
            <a:ext cx="3902700" cy="2541484"/>
            <a:chOff x="0" y="0"/>
            <a:chExt cx="5203600" cy="3388646"/>
          </a:xfrm>
        </p:grpSpPr>
        <p:sp>
          <p:nvSpPr>
            <p:cNvPr name="Freeform 12" id="12"/>
            <p:cNvSpPr/>
            <p:nvPr/>
          </p:nvSpPr>
          <p:spPr>
            <a:xfrm flipH="false" flipV="false" rot="0">
              <a:off x="25400" y="25400"/>
              <a:ext cx="5152771" cy="3337814"/>
            </a:xfrm>
            <a:custGeom>
              <a:avLst/>
              <a:gdLst/>
              <a:ahLst/>
              <a:cxnLst/>
              <a:rect r="r" b="b" t="t" l="l"/>
              <a:pathLst>
                <a:path h="3337814" w="5152771">
                  <a:moveTo>
                    <a:pt x="0" y="333756"/>
                  </a:moveTo>
                  <a:cubicBezTo>
                    <a:pt x="0" y="149479"/>
                    <a:pt x="150241" y="0"/>
                    <a:pt x="335534" y="0"/>
                  </a:cubicBezTo>
                  <a:lnTo>
                    <a:pt x="4817237" y="0"/>
                  </a:lnTo>
                  <a:cubicBezTo>
                    <a:pt x="5002530" y="0"/>
                    <a:pt x="5152771" y="149479"/>
                    <a:pt x="5152771" y="333756"/>
                  </a:cubicBezTo>
                  <a:lnTo>
                    <a:pt x="5152771" y="3004058"/>
                  </a:lnTo>
                  <a:cubicBezTo>
                    <a:pt x="5152771" y="3188462"/>
                    <a:pt x="5002530" y="3337814"/>
                    <a:pt x="4817237" y="3337814"/>
                  </a:cubicBezTo>
                  <a:lnTo>
                    <a:pt x="335534" y="3337814"/>
                  </a:lnTo>
                  <a:cubicBezTo>
                    <a:pt x="150241" y="3337814"/>
                    <a:pt x="0" y="3188462"/>
                    <a:pt x="0" y="3004058"/>
                  </a:cubicBezTo>
                  <a:close/>
                </a:path>
              </a:pathLst>
            </a:custGeom>
            <a:solidFill>
              <a:srgbClr val="F2F2F2">
                <a:alpha val="80784"/>
              </a:srgbClr>
            </a:solidFill>
          </p:spPr>
        </p:sp>
        <p:sp>
          <p:nvSpPr>
            <p:cNvPr name="Freeform 13" id="13"/>
            <p:cNvSpPr/>
            <p:nvPr/>
          </p:nvSpPr>
          <p:spPr>
            <a:xfrm flipH="false" flipV="false" rot="0">
              <a:off x="0" y="0"/>
              <a:ext cx="5203571" cy="3388614"/>
            </a:xfrm>
            <a:custGeom>
              <a:avLst/>
              <a:gdLst/>
              <a:ahLst/>
              <a:cxnLst/>
              <a:rect r="r" b="b" t="t" l="l"/>
              <a:pathLst>
                <a:path h="3388614" w="5203571">
                  <a:moveTo>
                    <a:pt x="0" y="359156"/>
                  </a:moveTo>
                  <a:cubicBezTo>
                    <a:pt x="0" y="160655"/>
                    <a:pt x="161671" y="0"/>
                    <a:pt x="360934" y="0"/>
                  </a:cubicBezTo>
                  <a:lnTo>
                    <a:pt x="4842637" y="0"/>
                  </a:lnTo>
                  <a:lnTo>
                    <a:pt x="4842637" y="25400"/>
                  </a:lnTo>
                  <a:lnTo>
                    <a:pt x="4842637" y="0"/>
                  </a:lnTo>
                  <a:cubicBezTo>
                    <a:pt x="5041900" y="0"/>
                    <a:pt x="5203571" y="160655"/>
                    <a:pt x="5203571" y="359156"/>
                  </a:cubicBezTo>
                  <a:lnTo>
                    <a:pt x="5178171" y="359156"/>
                  </a:lnTo>
                  <a:lnTo>
                    <a:pt x="5203571" y="359156"/>
                  </a:lnTo>
                  <a:lnTo>
                    <a:pt x="5203571" y="3029458"/>
                  </a:lnTo>
                  <a:lnTo>
                    <a:pt x="5178171" y="3029458"/>
                  </a:lnTo>
                  <a:lnTo>
                    <a:pt x="5203571" y="3029458"/>
                  </a:lnTo>
                  <a:cubicBezTo>
                    <a:pt x="5203571" y="3227959"/>
                    <a:pt x="5041900" y="3388614"/>
                    <a:pt x="4842637" y="3388614"/>
                  </a:cubicBezTo>
                  <a:lnTo>
                    <a:pt x="4842637" y="3363214"/>
                  </a:lnTo>
                  <a:lnTo>
                    <a:pt x="4842637" y="3388614"/>
                  </a:lnTo>
                  <a:lnTo>
                    <a:pt x="360934" y="3388614"/>
                  </a:lnTo>
                  <a:lnTo>
                    <a:pt x="360934" y="3363214"/>
                  </a:lnTo>
                  <a:lnTo>
                    <a:pt x="360934" y="3388614"/>
                  </a:lnTo>
                  <a:cubicBezTo>
                    <a:pt x="161671" y="3388614"/>
                    <a:pt x="0" y="3227959"/>
                    <a:pt x="0" y="3029458"/>
                  </a:cubicBezTo>
                  <a:lnTo>
                    <a:pt x="0" y="359156"/>
                  </a:lnTo>
                  <a:lnTo>
                    <a:pt x="25400" y="359156"/>
                  </a:lnTo>
                  <a:lnTo>
                    <a:pt x="0" y="359156"/>
                  </a:lnTo>
                  <a:moveTo>
                    <a:pt x="50800" y="359156"/>
                  </a:moveTo>
                  <a:lnTo>
                    <a:pt x="50800" y="3029458"/>
                  </a:lnTo>
                  <a:lnTo>
                    <a:pt x="25400" y="3029458"/>
                  </a:lnTo>
                  <a:lnTo>
                    <a:pt x="50800" y="3029458"/>
                  </a:lnTo>
                  <a:cubicBezTo>
                    <a:pt x="50800" y="3199638"/>
                    <a:pt x="189484" y="3337814"/>
                    <a:pt x="360934" y="3337814"/>
                  </a:cubicBezTo>
                  <a:lnTo>
                    <a:pt x="4842637" y="3337814"/>
                  </a:lnTo>
                  <a:cubicBezTo>
                    <a:pt x="5014087" y="3337814"/>
                    <a:pt x="5152771" y="3199638"/>
                    <a:pt x="5152771" y="3029458"/>
                  </a:cubicBezTo>
                  <a:lnTo>
                    <a:pt x="5152771" y="359156"/>
                  </a:lnTo>
                  <a:cubicBezTo>
                    <a:pt x="5152771" y="188976"/>
                    <a:pt x="5014087" y="50800"/>
                    <a:pt x="4842637" y="50800"/>
                  </a:cubicBezTo>
                  <a:lnTo>
                    <a:pt x="360934" y="50800"/>
                  </a:lnTo>
                  <a:lnTo>
                    <a:pt x="360934" y="25400"/>
                  </a:lnTo>
                  <a:lnTo>
                    <a:pt x="360934" y="50800"/>
                  </a:lnTo>
                  <a:cubicBezTo>
                    <a:pt x="189484" y="50800"/>
                    <a:pt x="50800" y="188976"/>
                    <a:pt x="50800" y="359156"/>
                  </a:cubicBezTo>
                  <a:close/>
                </a:path>
              </a:pathLst>
            </a:custGeom>
            <a:solidFill>
              <a:srgbClr val="70C573"/>
            </a:solidFill>
          </p:spPr>
        </p:sp>
      </p:grpSp>
      <p:sp>
        <p:nvSpPr>
          <p:cNvPr name="TextBox 14" id="14"/>
          <p:cNvSpPr txBox="true"/>
          <p:nvPr/>
        </p:nvSpPr>
        <p:spPr>
          <a:xfrm rot="0">
            <a:off x="7048258" y="7809516"/>
            <a:ext cx="2458077" cy="793623"/>
          </a:xfrm>
          <a:prstGeom prst="rect">
            <a:avLst/>
          </a:prstGeom>
        </p:spPr>
        <p:txBody>
          <a:bodyPr anchor="t" rtlCol="false" tIns="0" lIns="0" bIns="0" rIns="0">
            <a:spAutoFit/>
          </a:bodyPr>
          <a:lstStyle/>
          <a:p>
            <a:pPr algn="l" marL="488632" indent="-162878" lvl="2">
              <a:lnSpc>
                <a:spcPts val="2916"/>
              </a:lnSpc>
              <a:buFont typeface="Arial"/>
              <a:buChar char="⚬"/>
            </a:pPr>
            <a:r>
              <a:rPr lang="en-US" sz="2700">
                <a:solidFill>
                  <a:srgbClr val="000000"/>
                </a:solidFill>
                <a:latin typeface="Arial"/>
                <a:ea typeface="Arial"/>
                <a:cs typeface="Arial"/>
                <a:sym typeface="Arial"/>
              </a:rPr>
              <a:t>Instagram</a:t>
            </a:r>
          </a:p>
          <a:p>
            <a:pPr algn="l" marL="488632" indent="-162878" lvl="2">
              <a:lnSpc>
                <a:spcPts val="2916"/>
              </a:lnSpc>
              <a:buFont typeface="Arial"/>
              <a:buChar char="⚬"/>
            </a:pPr>
            <a:r>
              <a:rPr lang="en-US" sz="2700">
                <a:solidFill>
                  <a:srgbClr val="000000"/>
                </a:solidFill>
                <a:latin typeface="Arial"/>
                <a:ea typeface="Arial"/>
                <a:cs typeface="Arial"/>
                <a:sym typeface="Arial"/>
              </a:rPr>
              <a:t>TikTok</a:t>
            </a:r>
          </a:p>
        </p:txBody>
      </p:sp>
      <p:grpSp>
        <p:nvGrpSpPr>
          <p:cNvPr name="Group 15" id="15"/>
          <p:cNvGrpSpPr/>
          <p:nvPr/>
        </p:nvGrpSpPr>
        <p:grpSpPr>
          <a:xfrm rot="0">
            <a:off x="13211039" y="1749930"/>
            <a:ext cx="3902700" cy="2541484"/>
            <a:chOff x="0" y="0"/>
            <a:chExt cx="5203600" cy="3388646"/>
          </a:xfrm>
        </p:grpSpPr>
        <p:sp>
          <p:nvSpPr>
            <p:cNvPr name="Freeform 16" id="16"/>
            <p:cNvSpPr/>
            <p:nvPr/>
          </p:nvSpPr>
          <p:spPr>
            <a:xfrm flipH="false" flipV="false" rot="0">
              <a:off x="25400" y="25400"/>
              <a:ext cx="5152771" cy="3337814"/>
            </a:xfrm>
            <a:custGeom>
              <a:avLst/>
              <a:gdLst/>
              <a:ahLst/>
              <a:cxnLst/>
              <a:rect r="r" b="b" t="t" l="l"/>
              <a:pathLst>
                <a:path h="3337814" w="5152771">
                  <a:moveTo>
                    <a:pt x="0" y="333756"/>
                  </a:moveTo>
                  <a:cubicBezTo>
                    <a:pt x="0" y="149479"/>
                    <a:pt x="150241" y="0"/>
                    <a:pt x="335534" y="0"/>
                  </a:cubicBezTo>
                  <a:lnTo>
                    <a:pt x="4817237" y="0"/>
                  </a:lnTo>
                  <a:cubicBezTo>
                    <a:pt x="5002530" y="0"/>
                    <a:pt x="5152771" y="149479"/>
                    <a:pt x="5152771" y="333756"/>
                  </a:cubicBezTo>
                  <a:lnTo>
                    <a:pt x="5152771" y="3004058"/>
                  </a:lnTo>
                  <a:cubicBezTo>
                    <a:pt x="5152771" y="3188462"/>
                    <a:pt x="5002530" y="3337814"/>
                    <a:pt x="4817237" y="3337814"/>
                  </a:cubicBezTo>
                  <a:lnTo>
                    <a:pt x="335534" y="3337814"/>
                  </a:lnTo>
                  <a:cubicBezTo>
                    <a:pt x="150241" y="3337814"/>
                    <a:pt x="0" y="3188462"/>
                    <a:pt x="0" y="3004058"/>
                  </a:cubicBezTo>
                  <a:close/>
                </a:path>
              </a:pathLst>
            </a:custGeom>
            <a:solidFill>
              <a:srgbClr val="F2F2F2">
                <a:alpha val="80784"/>
              </a:srgbClr>
            </a:solidFill>
          </p:spPr>
        </p:sp>
        <p:sp>
          <p:nvSpPr>
            <p:cNvPr name="Freeform 17" id="17"/>
            <p:cNvSpPr/>
            <p:nvPr/>
          </p:nvSpPr>
          <p:spPr>
            <a:xfrm flipH="false" flipV="false" rot="0">
              <a:off x="0" y="0"/>
              <a:ext cx="5203571" cy="3388614"/>
            </a:xfrm>
            <a:custGeom>
              <a:avLst/>
              <a:gdLst/>
              <a:ahLst/>
              <a:cxnLst/>
              <a:rect r="r" b="b" t="t" l="l"/>
              <a:pathLst>
                <a:path h="3388614" w="5203571">
                  <a:moveTo>
                    <a:pt x="0" y="359156"/>
                  </a:moveTo>
                  <a:cubicBezTo>
                    <a:pt x="0" y="160655"/>
                    <a:pt x="161671" y="0"/>
                    <a:pt x="360934" y="0"/>
                  </a:cubicBezTo>
                  <a:lnTo>
                    <a:pt x="4842637" y="0"/>
                  </a:lnTo>
                  <a:lnTo>
                    <a:pt x="4842637" y="25400"/>
                  </a:lnTo>
                  <a:lnTo>
                    <a:pt x="4842637" y="0"/>
                  </a:lnTo>
                  <a:cubicBezTo>
                    <a:pt x="5041900" y="0"/>
                    <a:pt x="5203571" y="160655"/>
                    <a:pt x="5203571" y="359156"/>
                  </a:cubicBezTo>
                  <a:lnTo>
                    <a:pt x="5178171" y="359156"/>
                  </a:lnTo>
                  <a:lnTo>
                    <a:pt x="5203571" y="359156"/>
                  </a:lnTo>
                  <a:lnTo>
                    <a:pt x="5203571" y="3029458"/>
                  </a:lnTo>
                  <a:lnTo>
                    <a:pt x="5178171" y="3029458"/>
                  </a:lnTo>
                  <a:lnTo>
                    <a:pt x="5203571" y="3029458"/>
                  </a:lnTo>
                  <a:cubicBezTo>
                    <a:pt x="5203571" y="3227959"/>
                    <a:pt x="5041900" y="3388614"/>
                    <a:pt x="4842637" y="3388614"/>
                  </a:cubicBezTo>
                  <a:lnTo>
                    <a:pt x="4842637" y="3363214"/>
                  </a:lnTo>
                  <a:lnTo>
                    <a:pt x="4842637" y="3388614"/>
                  </a:lnTo>
                  <a:lnTo>
                    <a:pt x="360934" y="3388614"/>
                  </a:lnTo>
                  <a:lnTo>
                    <a:pt x="360934" y="3363214"/>
                  </a:lnTo>
                  <a:lnTo>
                    <a:pt x="360934" y="3388614"/>
                  </a:lnTo>
                  <a:cubicBezTo>
                    <a:pt x="161671" y="3388614"/>
                    <a:pt x="0" y="3227959"/>
                    <a:pt x="0" y="3029458"/>
                  </a:cubicBezTo>
                  <a:lnTo>
                    <a:pt x="0" y="359156"/>
                  </a:lnTo>
                  <a:lnTo>
                    <a:pt x="25400" y="359156"/>
                  </a:lnTo>
                  <a:lnTo>
                    <a:pt x="0" y="359156"/>
                  </a:lnTo>
                  <a:moveTo>
                    <a:pt x="50800" y="359156"/>
                  </a:moveTo>
                  <a:lnTo>
                    <a:pt x="50800" y="3029458"/>
                  </a:lnTo>
                  <a:lnTo>
                    <a:pt x="25400" y="3029458"/>
                  </a:lnTo>
                  <a:lnTo>
                    <a:pt x="50800" y="3029458"/>
                  </a:lnTo>
                  <a:cubicBezTo>
                    <a:pt x="50800" y="3199638"/>
                    <a:pt x="189484" y="3337814"/>
                    <a:pt x="360934" y="3337814"/>
                  </a:cubicBezTo>
                  <a:lnTo>
                    <a:pt x="4842637" y="3337814"/>
                  </a:lnTo>
                  <a:cubicBezTo>
                    <a:pt x="5014087" y="3337814"/>
                    <a:pt x="5152771" y="3199638"/>
                    <a:pt x="5152771" y="3029458"/>
                  </a:cubicBezTo>
                  <a:lnTo>
                    <a:pt x="5152771" y="359156"/>
                  </a:lnTo>
                  <a:cubicBezTo>
                    <a:pt x="5152771" y="188976"/>
                    <a:pt x="5014087" y="50800"/>
                    <a:pt x="4842637" y="50800"/>
                  </a:cubicBezTo>
                  <a:lnTo>
                    <a:pt x="360934" y="50800"/>
                  </a:lnTo>
                  <a:lnTo>
                    <a:pt x="360934" y="25400"/>
                  </a:lnTo>
                  <a:lnTo>
                    <a:pt x="360934" y="50800"/>
                  </a:lnTo>
                  <a:cubicBezTo>
                    <a:pt x="189484" y="50800"/>
                    <a:pt x="50800" y="188976"/>
                    <a:pt x="50800" y="359156"/>
                  </a:cubicBezTo>
                  <a:close/>
                </a:path>
              </a:pathLst>
            </a:custGeom>
            <a:solidFill>
              <a:srgbClr val="70C573"/>
            </a:solidFill>
          </p:spPr>
        </p:sp>
      </p:grpSp>
      <p:sp>
        <p:nvSpPr>
          <p:cNvPr name="TextBox 18" id="18"/>
          <p:cNvSpPr txBox="true"/>
          <p:nvPr/>
        </p:nvSpPr>
        <p:spPr>
          <a:xfrm rot="0">
            <a:off x="14513040" y="1863977"/>
            <a:ext cx="2458077" cy="793623"/>
          </a:xfrm>
          <a:prstGeom prst="rect">
            <a:avLst/>
          </a:prstGeom>
        </p:spPr>
        <p:txBody>
          <a:bodyPr anchor="t" rtlCol="false" tIns="0" lIns="0" bIns="0" rIns="0">
            <a:spAutoFit/>
          </a:bodyPr>
          <a:lstStyle/>
          <a:p>
            <a:pPr algn="l" marL="488632" indent="-162878" lvl="2">
              <a:lnSpc>
                <a:spcPts val="2916"/>
              </a:lnSpc>
              <a:buFont typeface="Arial"/>
              <a:buChar char="⚬"/>
            </a:pPr>
            <a:r>
              <a:rPr lang="en-US" sz="2700">
                <a:solidFill>
                  <a:srgbClr val="000000"/>
                </a:solidFill>
                <a:latin typeface="Arial"/>
                <a:ea typeface="Arial"/>
                <a:cs typeface="Arial"/>
                <a:sym typeface="Arial"/>
              </a:rPr>
              <a:t>Hărți Google</a:t>
            </a:r>
          </a:p>
          <a:p>
            <a:pPr algn="l" marL="488632" indent="-162878" lvl="2">
              <a:lnSpc>
                <a:spcPts val="2916"/>
              </a:lnSpc>
              <a:buFont typeface="Arial"/>
              <a:buChar char="⚬"/>
            </a:pPr>
            <a:r>
              <a:rPr lang="en-US" sz="2700">
                <a:solidFill>
                  <a:srgbClr val="000000"/>
                </a:solidFill>
                <a:latin typeface="Arial"/>
                <a:ea typeface="Arial"/>
                <a:cs typeface="Arial"/>
                <a:sym typeface="Arial"/>
              </a:rPr>
              <a:t>Roma2Rio</a:t>
            </a:r>
          </a:p>
        </p:txBody>
      </p:sp>
      <p:grpSp>
        <p:nvGrpSpPr>
          <p:cNvPr name="Group 19" id="19"/>
          <p:cNvGrpSpPr/>
          <p:nvPr/>
        </p:nvGrpSpPr>
        <p:grpSpPr>
          <a:xfrm rot="0">
            <a:off x="6905637" y="1749930"/>
            <a:ext cx="3902700" cy="2541484"/>
            <a:chOff x="0" y="0"/>
            <a:chExt cx="5203600" cy="3388646"/>
          </a:xfrm>
        </p:grpSpPr>
        <p:sp>
          <p:nvSpPr>
            <p:cNvPr name="Freeform 20" id="20"/>
            <p:cNvSpPr/>
            <p:nvPr/>
          </p:nvSpPr>
          <p:spPr>
            <a:xfrm flipH="false" flipV="false" rot="0">
              <a:off x="25400" y="25400"/>
              <a:ext cx="5152771" cy="3337814"/>
            </a:xfrm>
            <a:custGeom>
              <a:avLst/>
              <a:gdLst/>
              <a:ahLst/>
              <a:cxnLst/>
              <a:rect r="r" b="b" t="t" l="l"/>
              <a:pathLst>
                <a:path h="3337814" w="5152771">
                  <a:moveTo>
                    <a:pt x="0" y="333756"/>
                  </a:moveTo>
                  <a:cubicBezTo>
                    <a:pt x="0" y="149479"/>
                    <a:pt x="150241" y="0"/>
                    <a:pt x="335534" y="0"/>
                  </a:cubicBezTo>
                  <a:lnTo>
                    <a:pt x="4817237" y="0"/>
                  </a:lnTo>
                  <a:cubicBezTo>
                    <a:pt x="5002530" y="0"/>
                    <a:pt x="5152771" y="149479"/>
                    <a:pt x="5152771" y="333756"/>
                  </a:cubicBezTo>
                  <a:lnTo>
                    <a:pt x="5152771" y="3004058"/>
                  </a:lnTo>
                  <a:cubicBezTo>
                    <a:pt x="5152771" y="3188462"/>
                    <a:pt x="5002530" y="3337814"/>
                    <a:pt x="4817237" y="3337814"/>
                  </a:cubicBezTo>
                  <a:lnTo>
                    <a:pt x="335534" y="3337814"/>
                  </a:lnTo>
                  <a:cubicBezTo>
                    <a:pt x="150241" y="3337814"/>
                    <a:pt x="0" y="3188462"/>
                    <a:pt x="0" y="3004058"/>
                  </a:cubicBezTo>
                  <a:close/>
                </a:path>
              </a:pathLst>
            </a:custGeom>
            <a:solidFill>
              <a:srgbClr val="F2F2F2">
                <a:alpha val="80784"/>
              </a:srgbClr>
            </a:solidFill>
          </p:spPr>
        </p:sp>
        <p:sp>
          <p:nvSpPr>
            <p:cNvPr name="Freeform 21" id="21"/>
            <p:cNvSpPr/>
            <p:nvPr/>
          </p:nvSpPr>
          <p:spPr>
            <a:xfrm flipH="false" flipV="false" rot="0">
              <a:off x="0" y="0"/>
              <a:ext cx="5203571" cy="3388614"/>
            </a:xfrm>
            <a:custGeom>
              <a:avLst/>
              <a:gdLst/>
              <a:ahLst/>
              <a:cxnLst/>
              <a:rect r="r" b="b" t="t" l="l"/>
              <a:pathLst>
                <a:path h="3388614" w="5203571">
                  <a:moveTo>
                    <a:pt x="0" y="359156"/>
                  </a:moveTo>
                  <a:cubicBezTo>
                    <a:pt x="0" y="160655"/>
                    <a:pt x="161671" y="0"/>
                    <a:pt x="360934" y="0"/>
                  </a:cubicBezTo>
                  <a:lnTo>
                    <a:pt x="4842637" y="0"/>
                  </a:lnTo>
                  <a:lnTo>
                    <a:pt x="4842637" y="25400"/>
                  </a:lnTo>
                  <a:lnTo>
                    <a:pt x="4842637" y="0"/>
                  </a:lnTo>
                  <a:cubicBezTo>
                    <a:pt x="5041900" y="0"/>
                    <a:pt x="5203571" y="160655"/>
                    <a:pt x="5203571" y="359156"/>
                  </a:cubicBezTo>
                  <a:lnTo>
                    <a:pt x="5178171" y="359156"/>
                  </a:lnTo>
                  <a:lnTo>
                    <a:pt x="5203571" y="359156"/>
                  </a:lnTo>
                  <a:lnTo>
                    <a:pt x="5203571" y="3029458"/>
                  </a:lnTo>
                  <a:lnTo>
                    <a:pt x="5178171" y="3029458"/>
                  </a:lnTo>
                  <a:lnTo>
                    <a:pt x="5203571" y="3029458"/>
                  </a:lnTo>
                  <a:cubicBezTo>
                    <a:pt x="5203571" y="3227959"/>
                    <a:pt x="5041900" y="3388614"/>
                    <a:pt x="4842637" y="3388614"/>
                  </a:cubicBezTo>
                  <a:lnTo>
                    <a:pt x="4842637" y="3363214"/>
                  </a:lnTo>
                  <a:lnTo>
                    <a:pt x="4842637" y="3388614"/>
                  </a:lnTo>
                  <a:lnTo>
                    <a:pt x="360934" y="3388614"/>
                  </a:lnTo>
                  <a:lnTo>
                    <a:pt x="360934" y="3363214"/>
                  </a:lnTo>
                  <a:lnTo>
                    <a:pt x="360934" y="3388614"/>
                  </a:lnTo>
                  <a:cubicBezTo>
                    <a:pt x="161671" y="3388614"/>
                    <a:pt x="0" y="3227959"/>
                    <a:pt x="0" y="3029458"/>
                  </a:cubicBezTo>
                  <a:lnTo>
                    <a:pt x="0" y="359156"/>
                  </a:lnTo>
                  <a:lnTo>
                    <a:pt x="25400" y="359156"/>
                  </a:lnTo>
                  <a:lnTo>
                    <a:pt x="0" y="359156"/>
                  </a:lnTo>
                  <a:moveTo>
                    <a:pt x="50800" y="359156"/>
                  </a:moveTo>
                  <a:lnTo>
                    <a:pt x="50800" y="3029458"/>
                  </a:lnTo>
                  <a:lnTo>
                    <a:pt x="25400" y="3029458"/>
                  </a:lnTo>
                  <a:lnTo>
                    <a:pt x="50800" y="3029458"/>
                  </a:lnTo>
                  <a:cubicBezTo>
                    <a:pt x="50800" y="3199638"/>
                    <a:pt x="189484" y="3337814"/>
                    <a:pt x="360934" y="3337814"/>
                  </a:cubicBezTo>
                  <a:lnTo>
                    <a:pt x="4842637" y="3337814"/>
                  </a:lnTo>
                  <a:cubicBezTo>
                    <a:pt x="5014087" y="3337814"/>
                    <a:pt x="5152771" y="3199638"/>
                    <a:pt x="5152771" y="3029458"/>
                  </a:cubicBezTo>
                  <a:lnTo>
                    <a:pt x="5152771" y="359156"/>
                  </a:lnTo>
                  <a:cubicBezTo>
                    <a:pt x="5152771" y="188976"/>
                    <a:pt x="5014087" y="50800"/>
                    <a:pt x="4842637" y="50800"/>
                  </a:cubicBezTo>
                  <a:lnTo>
                    <a:pt x="360934" y="50800"/>
                  </a:lnTo>
                  <a:lnTo>
                    <a:pt x="360934" y="25400"/>
                  </a:lnTo>
                  <a:lnTo>
                    <a:pt x="360934" y="50800"/>
                  </a:lnTo>
                  <a:cubicBezTo>
                    <a:pt x="189484" y="50800"/>
                    <a:pt x="50800" y="188976"/>
                    <a:pt x="50800" y="359156"/>
                  </a:cubicBezTo>
                  <a:close/>
                </a:path>
              </a:pathLst>
            </a:custGeom>
            <a:solidFill>
              <a:srgbClr val="70C573"/>
            </a:solidFill>
          </p:spPr>
        </p:sp>
      </p:grpSp>
      <p:sp>
        <p:nvSpPr>
          <p:cNvPr name="TextBox 22" id="22"/>
          <p:cNvSpPr txBox="true"/>
          <p:nvPr/>
        </p:nvSpPr>
        <p:spPr>
          <a:xfrm rot="0">
            <a:off x="7048258" y="1873502"/>
            <a:ext cx="2458077" cy="763905"/>
          </a:xfrm>
          <a:prstGeom prst="rect">
            <a:avLst/>
          </a:prstGeom>
        </p:spPr>
        <p:txBody>
          <a:bodyPr anchor="t" rtlCol="false" tIns="0" lIns="0" bIns="0" rIns="0">
            <a:spAutoFit/>
          </a:bodyPr>
          <a:lstStyle/>
          <a:p>
            <a:pPr algn="l" marL="475059" indent="-158353" lvl="2">
              <a:lnSpc>
                <a:spcPts val="2835"/>
              </a:lnSpc>
              <a:buFont typeface="Arial"/>
              <a:buChar char="⚬"/>
            </a:pPr>
            <a:r>
              <a:rPr lang="en-US" sz="2625">
                <a:solidFill>
                  <a:srgbClr val="000000"/>
                </a:solidFill>
                <a:latin typeface="Arial"/>
                <a:ea typeface="Arial"/>
                <a:cs typeface="Arial"/>
                <a:sym typeface="Arial"/>
              </a:rPr>
              <a:t>Booking.com</a:t>
            </a:r>
          </a:p>
          <a:p>
            <a:pPr algn="l" marL="475059" indent="-158353" lvl="2">
              <a:lnSpc>
                <a:spcPts val="2835"/>
              </a:lnSpc>
              <a:buFont typeface="Arial"/>
              <a:buChar char="⚬"/>
            </a:pPr>
            <a:r>
              <a:rPr lang="en-US" sz="2625">
                <a:solidFill>
                  <a:srgbClr val="000000"/>
                </a:solidFill>
                <a:latin typeface="Arial"/>
                <a:ea typeface="Arial"/>
                <a:cs typeface="Arial"/>
                <a:sym typeface="Arial"/>
              </a:rPr>
              <a:t>Airbnb</a:t>
            </a:r>
          </a:p>
        </p:txBody>
      </p:sp>
      <p:grpSp>
        <p:nvGrpSpPr>
          <p:cNvPr name="Group 23" id="23"/>
          <p:cNvGrpSpPr/>
          <p:nvPr/>
        </p:nvGrpSpPr>
        <p:grpSpPr>
          <a:xfrm rot="0">
            <a:off x="8525014" y="2195846"/>
            <a:ext cx="3425493" cy="3425493"/>
            <a:chOff x="0" y="0"/>
            <a:chExt cx="4567324" cy="4567324"/>
          </a:xfrm>
        </p:grpSpPr>
        <p:sp>
          <p:nvSpPr>
            <p:cNvPr name="Freeform 24" id="24"/>
            <p:cNvSpPr/>
            <p:nvPr/>
          </p:nvSpPr>
          <p:spPr>
            <a:xfrm flipH="false" flipV="false" rot="0">
              <a:off x="25400" y="25400"/>
              <a:ext cx="4516501" cy="4516501"/>
            </a:xfrm>
            <a:custGeom>
              <a:avLst/>
              <a:gdLst/>
              <a:ahLst/>
              <a:cxnLst/>
              <a:rect r="r" b="b" t="t" l="l"/>
              <a:pathLst>
                <a:path h="4516501" w="4516501">
                  <a:moveTo>
                    <a:pt x="0" y="4516501"/>
                  </a:moveTo>
                  <a:cubicBezTo>
                    <a:pt x="0" y="2022094"/>
                    <a:pt x="2022094" y="0"/>
                    <a:pt x="4516501" y="0"/>
                  </a:cubicBezTo>
                  <a:lnTo>
                    <a:pt x="4516501" y="4516501"/>
                  </a:lnTo>
                  <a:close/>
                </a:path>
              </a:pathLst>
            </a:custGeom>
            <a:solidFill>
              <a:srgbClr val="70C573"/>
            </a:solidFill>
          </p:spPr>
        </p:sp>
        <p:sp>
          <p:nvSpPr>
            <p:cNvPr name="Freeform 25" id="25"/>
            <p:cNvSpPr/>
            <p:nvPr/>
          </p:nvSpPr>
          <p:spPr>
            <a:xfrm flipH="false" flipV="false" rot="0">
              <a:off x="0" y="0"/>
              <a:ext cx="4567301" cy="4567301"/>
            </a:xfrm>
            <a:custGeom>
              <a:avLst/>
              <a:gdLst/>
              <a:ahLst/>
              <a:cxnLst/>
              <a:rect r="r" b="b" t="t" l="l"/>
              <a:pathLst>
                <a:path h="4567301" w="4567301">
                  <a:moveTo>
                    <a:pt x="0" y="4541901"/>
                  </a:moveTo>
                  <a:cubicBezTo>
                    <a:pt x="0" y="2033524"/>
                    <a:pt x="2033524" y="0"/>
                    <a:pt x="4541901" y="0"/>
                  </a:cubicBezTo>
                  <a:cubicBezTo>
                    <a:pt x="4555871" y="0"/>
                    <a:pt x="4567301" y="11430"/>
                    <a:pt x="4567301" y="25400"/>
                  </a:cubicBezTo>
                  <a:lnTo>
                    <a:pt x="4567301" y="4541901"/>
                  </a:lnTo>
                  <a:cubicBezTo>
                    <a:pt x="4567301" y="4548632"/>
                    <a:pt x="4564634" y="4555109"/>
                    <a:pt x="4559808" y="4559808"/>
                  </a:cubicBezTo>
                  <a:cubicBezTo>
                    <a:pt x="4554982" y="4564507"/>
                    <a:pt x="4548632" y="4567301"/>
                    <a:pt x="4541901" y="4567301"/>
                  </a:cubicBezTo>
                  <a:lnTo>
                    <a:pt x="25400" y="4567301"/>
                  </a:lnTo>
                  <a:cubicBezTo>
                    <a:pt x="11430" y="4567301"/>
                    <a:pt x="0" y="4555871"/>
                    <a:pt x="0" y="4541901"/>
                  </a:cubicBezTo>
                  <a:moveTo>
                    <a:pt x="50800" y="4541901"/>
                  </a:moveTo>
                  <a:lnTo>
                    <a:pt x="25400" y="4541901"/>
                  </a:lnTo>
                  <a:lnTo>
                    <a:pt x="25400" y="4516501"/>
                  </a:lnTo>
                  <a:lnTo>
                    <a:pt x="4541901" y="4516501"/>
                  </a:lnTo>
                  <a:lnTo>
                    <a:pt x="4541901" y="4541901"/>
                  </a:lnTo>
                  <a:lnTo>
                    <a:pt x="4516501" y="4541901"/>
                  </a:lnTo>
                  <a:lnTo>
                    <a:pt x="4516501" y="25400"/>
                  </a:lnTo>
                  <a:lnTo>
                    <a:pt x="4541901" y="25400"/>
                  </a:lnTo>
                  <a:lnTo>
                    <a:pt x="4541901" y="50800"/>
                  </a:lnTo>
                  <a:cubicBezTo>
                    <a:pt x="2061591" y="50800"/>
                    <a:pt x="50800" y="2061591"/>
                    <a:pt x="50800" y="4541901"/>
                  </a:cubicBezTo>
                  <a:close/>
                </a:path>
              </a:pathLst>
            </a:custGeom>
            <a:solidFill>
              <a:srgbClr val="F2F2F2"/>
            </a:solidFill>
          </p:spPr>
        </p:sp>
      </p:grpSp>
      <p:grpSp>
        <p:nvGrpSpPr>
          <p:cNvPr name="Group 26" id="26"/>
          <p:cNvGrpSpPr/>
          <p:nvPr/>
        </p:nvGrpSpPr>
        <p:grpSpPr>
          <a:xfrm rot="0">
            <a:off x="9517159" y="3187991"/>
            <a:ext cx="2433348" cy="2433348"/>
            <a:chOff x="0" y="0"/>
            <a:chExt cx="3244464" cy="3244464"/>
          </a:xfrm>
        </p:grpSpPr>
        <p:sp>
          <p:nvSpPr>
            <p:cNvPr name="Freeform 27" id="27"/>
            <p:cNvSpPr/>
            <p:nvPr/>
          </p:nvSpPr>
          <p:spPr>
            <a:xfrm flipH="false" flipV="false" rot="0">
              <a:off x="0" y="0"/>
              <a:ext cx="3244464" cy="3244464"/>
            </a:xfrm>
            <a:custGeom>
              <a:avLst/>
              <a:gdLst/>
              <a:ahLst/>
              <a:cxnLst/>
              <a:rect r="r" b="b" t="t" l="l"/>
              <a:pathLst>
                <a:path h="3244464" w="3244464">
                  <a:moveTo>
                    <a:pt x="0" y="0"/>
                  </a:moveTo>
                  <a:lnTo>
                    <a:pt x="3244464" y="0"/>
                  </a:lnTo>
                  <a:lnTo>
                    <a:pt x="3244464" y="3244464"/>
                  </a:lnTo>
                  <a:lnTo>
                    <a:pt x="0" y="3244464"/>
                  </a:lnTo>
                  <a:close/>
                </a:path>
              </a:pathLst>
            </a:custGeom>
            <a:solidFill>
              <a:srgbClr val="000000">
                <a:alpha val="0"/>
              </a:srgbClr>
            </a:solidFill>
          </p:spPr>
        </p:sp>
        <p:sp>
          <p:nvSpPr>
            <p:cNvPr name="TextBox 28" id="28"/>
            <p:cNvSpPr txBox="true"/>
            <p:nvPr/>
          </p:nvSpPr>
          <p:spPr>
            <a:xfrm>
              <a:off x="0" y="-19050"/>
              <a:ext cx="3244464" cy="3263514"/>
            </a:xfrm>
            <a:prstGeom prst="rect">
              <a:avLst/>
            </a:prstGeom>
          </p:spPr>
          <p:txBody>
            <a:bodyPr anchor="ctr" rtlCol="false" tIns="0" lIns="0" bIns="0" rIns="0"/>
            <a:lstStyle/>
            <a:p>
              <a:pPr algn="ctr" marL="0" indent="0" lvl="0">
                <a:lnSpc>
                  <a:spcPts val="2430"/>
                </a:lnSpc>
              </a:pPr>
              <a:r>
                <a:rPr lang="en-US" sz="2250">
                  <a:solidFill>
                    <a:srgbClr val="F2F2F2"/>
                  </a:solidFill>
                  <a:latin typeface="Arial"/>
                  <a:ea typeface="Arial"/>
                  <a:cs typeface="Arial"/>
                  <a:sym typeface="Arial"/>
                </a:rPr>
                <a:t>Cazare</a:t>
              </a:r>
            </a:p>
          </p:txBody>
        </p:sp>
      </p:grpSp>
      <p:grpSp>
        <p:nvGrpSpPr>
          <p:cNvPr name="Group 29" id="29"/>
          <p:cNvGrpSpPr/>
          <p:nvPr/>
        </p:nvGrpSpPr>
        <p:grpSpPr>
          <a:xfrm rot="5400000">
            <a:off x="12068869" y="2195846"/>
            <a:ext cx="3425493" cy="3425493"/>
            <a:chOff x="0" y="0"/>
            <a:chExt cx="4567324" cy="4567324"/>
          </a:xfrm>
        </p:grpSpPr>
        <p:sp>
          <p:nvSpPr>
            <p:cNvPr name="Freeform 30" id="30"/>
            <p:cNvSpPr/>
            <p:nvPr/>
          </p:nvSpPr>
          <p:spPr>
            <a:xfrm flipH="false" flipV="false" rot="0">
              <a:off x="25400" y="25400"/>
              <a:ext cx="4516501" cy="4516501"/>
            </a:xfrm>
            <a:custGeom>
              <a:avLst/>
              <a:gdLst/>
              <a:ahLst/>
              <a:cxnLst/>
              <a:rect r="r" b="b" t="t" l="l"/>
              <a:pathLst>
                <a:path h="4516501" w="4516501">
                  <a:moveTo>
                    <a:pt x="0" y="4516501"/>
                  </a:moveTo>
                  <a:cubicBezTo>
                    <a:pt x="0" y="2022094"/>
                    <a:pt x="2022094" y="0"/>
                    <a:pt x="4516501" y="0"/>
                  </a:cubicBezTo>
                  <a:lnTo>
                    <a:pt x="4516501" y="4516501"/>
                  </a:lnTo>
                  <a:close/>
                </a:path>
              </a:pathLst>
            </a:custGeom>
            <a:solidFill>
              <a:srgbClr val="70C573"/>
            </a:solidFill>
          </p:spPr>
        </p:sp>
        <p:sp>
          <p:nvSpPr>
            <p:cNvPr name="Freeform 31" id="31"/>
            <p:cNvSpPr/>
            <p:nvPr/>
          </p:nvSpPr>
          <p:spPr>
            <a:xfrm flipH="false" flipV="false" rot="0">
              <a:off x="0" y="0"/>
              <a:ext cx="4567301" cy="4567301"/>
            </a:xfrm>
            <a:custGeom>
              <a:avLst/>
              <a:gdLst/>
              <a:ahLst/>
              <a:cxnLst/>
              <a:rect r="r" b="b" t="t" l="l"/>
              <a:pathLst>
                <a:path h="4567301" w="4567301">
                  <a:moveTo>
                    <a:pt x="0" y="4541901"/>
                  </a:moveTo>
                  <a:cubicBezTo>
                    <a:pt x="0" y="2033524"/>
                    <a:pt x="2033524" y="0"/>
                    <a:pt x="4541901" y="0"/>
                  </a:cubicBezTo>
                  <a:cubicBezTo>
                    <a:pt x="4555871" y="0"/>
                    <a:pt x="4567301" y="11430"/>
                    <a:pt x="4567301" y="25400"/>
                  </a:cubicBezTo>
                  <a:lnTo>
                    <a:pt x="4567301" y="4541901"/>
                  </a:lnTo>
                  <a:cubicBezTo>
                    <a:pt x="4567301" y="4548632"/>
                    <a:pt x="4564634" y="4555109"/>
                    <a:pt x="4559808" y="4559808"/>
                  </a:cubicBezTo>
                  <a:cubicBezTo>
                    <a:pt x="4554982" y="4564507"/>
                    <a:pt x="4548632" y="4567301"/>
                    <a:pt x="4541901" y="4567301"/>
                  </a:cubicBezTo>
                  <a:lnTo>
                    <a:pt x="25400" y="4567301"/>
                  </a:lnTo>
                  <a:cubicBezTo>
                    <a:pt x="11430" y="4567301"/>
                    <a:pt x="0" y="4555871"/>
                    <a:pt x="0" y="4541901"/>
                  </a:cubicBezTo>
                  <a:moveTo>
                    <a:pt x="50800" y="4541901"/>
                  </a:moveTo>
                  <a:lnTo>
                    <a:pt x="25400" y="4541901"/>
                  </a:lnTo>
                  <a:lnTo>
                    <a:pt x="25400" y="4516501"/>
                  </a:lnTo>
                  <a:lnTo>
                    <a:pt x="4541901" y="4516501"/>
                  </a:lnTo>
                  <a:lnTo>
                    <a:pt x="4541901" y="4541901"/>
                  </a:lnTo>
                  <a:lnTo>
                    <a:pt x="4516501" y="4541901"/>
                  </a:lnTo>
                  <a:lnTo>
                    <a:pt x="4516501" y="25400"/>
                  </a:lnTo>
                  <a:lnTo>
                    <a:pt x="4541901" y="25400"/>
                  </a:lnTo>
                  <a:lnTo>
                    <a:pt x="4541901" y="50800"/>
                  </a:lnTo>
                  <a:cubicBezTo>
                    <a:pt x="2061591" y="50800"/>
                    <a:pt x="50800" y="2061591"/>
                    <a:pt x="50800" y="4541901"/>
                  </a:cubicBezTo>
                  <a:close/>
                </a:path>
              </a:pathLst>
            </a:custGeom>
            <a:solidFill>
              <a:srgbClr val="F2F2F2"/>
            </a:solidFill>
          </p:spPr>
        </p:sp>
      </p:grpSp>
      <p:grpSp>
        <p:nvGrpSpPr>
          <p:cNvPr name="Group 32" id="32"/>
          <p:cNvGrpSpPr/>
          <p:nvPr/>
        </p:nvGrpSpPr>
        <p:grpSpPr>
          <a:xfrm rot="0">
            <a:off x="12068870" y="3187991"/>
            <a:ext cx="2433348" cy="2433348"/>
            <a:chOff x="0" y="0"/>
            <a:chExt cx="3244464" cy="3244464"/>
          </a:xfrm>
        </p:grpSpPr>
        <p:sp>
          <p:nvSpPr>
            <p:cNvPr name="Freeform 33" id="33"/>
            <p:cNvSpPr/>
            <p:nvPr/>
          </p:nvSpPr>
          <p:spPr>
            <a:xfrm flipH="false" flipV="false" rot="0">
              <a:off x="0" y="0"/>
              <a:ext cx="3244464" cy="3244464"/>
            </a:xfrm>
            <a:custGeom>
              <a:avLst/>
              <a:gdLst/>
              <a:ahLst/>
              <a:cxnLst/>
              <a:rect r="r" b="b" t="t" l="l"/>
              <a:pathLst>
                <a:path h="3244464" w="3244464">
                  <a:moveTo>
                    <a:pt x="0" y="0"/>
                  </a:moveTo>
                  <a:lnTo>
                    <a:pt x="3244464" y="0"/>
                  </a:lnTo>
                  <a:lnTo>
                    <a:pt x="3244464" y="3244464"/>
                  </a:lnTo>
                  <a:lnTo>
                    <a:pt x="0" y="3244464"/>
                  </a:lnTo>
                  <a:close/>
                </a:path>
              </a:pathLst>
            </a:custGeom>
            <a:solidFill>
              <a:srgbClr val="000000">
                <a:alpha val="0"/>
              </a:srgbClr>
            </a:solidFill>
          </p:spPr>
        </p:sp>
        <p:sp>
          <p:nvSpPr>
            <p:cNvPr name="TextBox 34" id="34"/>
            <p:cNvSpPr txBox="true"/>
            <p:nvPr/>
          </p:nvSpPr>
          <p:spPr>
            <a:xfrm>
              <a:off x="0" y="-19050"/>
              <a:ext cx="3244464" cy="3263514"/>
            </a:xfrm>
            <a:prstGeom prst="rect">
              <a:avLst/>
            </a:prstGeom>
          </p:spPr>
          <p:txBody>
            <a:bodyPr anchor="ctr" rtlCol="false" tIns="0" lIns="0" bIns="0" rIns="0"/>
            <a:lstStyle/>
            <a:p>
              <a:pPr algn="ctr" marL="0" indent="0" lvl="0">
                <a:lnSpc>
                  <a:spcPts val="2430"/>
                </a:lnSpc>
              </a:pPr>
              <a:r>
                <a:rPr lang="en-US" sz="2250">
                  <a:solidFill>
                    <a:srgbClr val="F2F2F2"/>
                  </a:solidFill>
                  <a:latin typeface="Arial"/>
                  <a:ea typeface="Arial"/>
                  <a:cs typeface="Arial"/>
                  <a:sym typeface="Arial"/>
                </a:rPr>
                <a:t>Navigare</a:t>
              </a:r>
            </a:p>
          </p:txBody>
        </p:sp>
      </p:grpSp>
      <p:grpSp>
        <p:nvGrpSpPr>
          <p:cNvPr name="Group 35" id="35"/>
          <p:cNvGrpSpPr/>
          <p:nvPr/>
        </p:nvGrpSpPr>
        <p:grpSpPr>
          <a:xfrm rot="-10800000">
            <a:off x="12068870" y="5739699"/>
            <a:ext cx="3425493" cy="3425493"/>
            <a:chOff x="0" y="0"/>
            <a:chExt cx="4567324" cy="4567324"/>
          </a:xfrm>
        </p:grpSpPr>
        <p:sp>
          <p:nvSpPr>
            <p:cNvPr name="Freeform 36" id="36"/>
            <p:cNvSpPr/>
            <p:nvPr/>
          </p:nvSpPr>
          <p:spPr>
            <a:xfrm flipH="false" flipV="false" rot="0">
              <a:off x="25400" y="25400"/>
              <a:ext cx="4516501" cy="4516501"/>
            </a:xfrm>
            <a:custGeom>
              <a:avLst/>
              <a:gdLst/>
              <a:ahLst/>
              <a:cxnLst/>
              <a:rect r="r" b="b" t="t" l="l"/>
              <a:pathLst>
                <a:path h="4516501" w="4516501">
                  <a:moveTo>
                    <a:pt x="0" y="4516501"/>
                  </a:moveTo>
                  <a:cubicBezTo>
                    <a:pt x="0" y="2022094"/>
                    <a:pt x="2022094" y="0"/>
                    <a:pt x="4516501" y="0"/>
                  </a:cubicBezTo>
                  <a:lnTo>
                    <a:pt x="4516501" y="4516501"/>
                  </a:lnTo>
                  <a:close/>
                </a:path>
              </a:pathLst>
            </a:custGeom>
            <a:solidFill>
              <a:srgbClr val="70C573"/>
            </a:solidFill>
          </p:spPr>
        </p:sp>
        <p:sp>
          <p:nvSpPr>
            <p:cNvPr name="Freeform 37" id="37"/>
            <p:cNvSpPr/>
            <p:nvPr/>
          </p:nvSpPr>
          <p:spPr>
            <a:xfrm flipH="false" flipV="false" rot="0">
              <a:off x="0" y="0"/>
              <a:ext cx="4567301" cy="4567301"/>
            </a:xfrm>
            <a:custGeom>
              <a:avLst/>
              <a:gdLst/>
              <a:ahLst/>
              <a:cxnLst/>
              <a:rect r="r" b="b" t="t" l="l"/>
              <a:pathLst>
                <a:path h="4567301" w="4567301">
                  <a:moveTo>
                    <a:pt x="0" y="4541901"/>
                  </a:moveTo>
                  <a:cubicBezTo>
                    <a:pt x="0" y="2033524"/>
                    <a:pt x="2033524" y="0"/>
                    <a:pt x="4541901" y="0"/>
                  </a:cubicBezTo>
                  <a:cubicBezTo>
                    <a:pt x="4555871" y="0"/>
                    <a:pt x="4567301" y="11430"/>
                    <a:pt x="4567301" y="25400"/>
                  </a:cubicBezTo>
                  <a:lnTo>
                    <a:pt x="4567301" y="4541901"/>
                  </a:lnTo>
                  <a:cubicBezTo>
                    <a:pt x="4567301" y="4548632"/>
                    <a:pt x="4564634" y="4555109"/>
                    <a:pt x="4559808" y="4559808"/>
                  </a:cubicBezTo>
                  <a:cubicBezTo>
                    <a:pt x="4554982" y="4564507"/>
                    <a:pt x="4548632" y="4567301"/>
                    <a:pt x="4541901" y="4567301"/>
                  </a:cubicBezTo>
                  <a:lnTo>
                    <a:pt x="25400" y="4567301"/>
                  </a:lnTo>
                  <a:cubicBezTo>
                    <a:pt x="11430" y="4567301"/>
                    <a:pt x="0" y="4555871"/>
                    <a:pt x="0" y="4541901"/>
                  </a:cubicBezTo>
                  <a:moveTo>
                    <a:pt x="50800" y="4541901"/>
                  </a:moveTo>
                  <a:lnTo>
                    <a:pt x="25400" y="4541901"/>
                  </a:lnTo>
                  <a:lnTo>
                    <a:pt x="25400" y="4516501"/>
                  </a:lnTo>
                  <a:lnTo>
                    <a:pt x="4541901" y="4516501"/>
                  </a:lnTo>
                  <a:lnTo>
                    <a:pt x="4541901" y="4541901"/>
                  </a:lnTo>
                  <a:lnTo>
                    <a:pt x="4516501" y="4541901"/>
                  </a:lnTo>
                  <a:lnTo>
                    <a:pt x="4516501" y="25400"/>
                  </a:lnTo>
                  <a:lnTo>
                    <a:pt x="4541901" y="25400"/>
                  </a:lnTo>
                  <a:lnTo>
                    <a:pt x="4541901" y="50800"/>
                  </a:lnTo>
                  <a:cubicBezTo>
                    <a:pt x="2061591" y="50800"/>
                    <a:pt x="50800" y="2061591"/>
                    <a:pt x="50800" y="4541901"/>
                  </a:cubicBezTo>
                  <a:close/>
                </a:path>
              </a:pathLst>
            </a:custGeom>
            <a:solidFill>
              <a:srgbClr val="F2F2F2"/>
            </a:solidFill>
          </p:spPr>
        </p:sp>
      </p:grpSp>
      <p:grpSp>
        <p:nvGrpSpPr>
          <p:cNvPr name="Group 38" id="38"/>
          <p:cNvGrpSpPr/>
          <p:nvPr/>
        </p:nvGrpSpPr>
        <p:grpSpPr>
          <a:xfrm rot="0">
            <a:off x="12068870" y="5739699"/>
            <a:ext cx="2433348" cy="2433348"/>
            <a:chOff x="0" y="0"/>
            <a:chExt cx="3244464" cy="3244464"/>
          </a:xfrm>
        </p:grpSpPr>
        <p:sp>
          <p:nvSpPr>
            <p:cNvPr name="Freeform 39" id="39"/>
            <p:cNvSpPr/>
            <p:nvPr/>
          </p:nvSpPr>
          <p:spPr>
            <a:xfrm flipH="false" flipV="false" rot="0">
              <a:off x="0" y="0"/>
              <a:ext cx="3244464" cy="3244464"/>
            </a:xfrm>
            <a:custGeom>
              <a:avLst/>
              <a:gdLst/>
              <a:ahLst/>
              <a:cxnLst/>
              <a:rect r="r" b="b" t="t" l="l"/>
              <a:pathLst>
                <a:path h="3244464" w="3244464">
                  <a:moveTo>
                    <a:pt x="0" y="0"/>
                  </a:moveTo>
                  <a:lnTo>
                    <a:pt x="3244464" y="0"/>
                  </a:lnTo>
                  <a:lnTo>
                    <a:pt x="3244464" y="3244464"/>
                  </a:lnTo>
                  <a:lnTo>
                    <a:pt x="0" y="3244464"/>
                  </a:lnTo>
                  <a:close/>
                </a:path>
              </a:pathLst>
            </a:custGeom>
            <a:solidFill>
              <a:srgbClr val="000000">
                <a:alpha val="0"/>
              </a:srgbClr>
            </a:solidFill>
          </p:spPr>
        </p:sp>
        <p:sp>
          <p:nvSpPr>
            <p:cNvPr name="TextBox 40" id="40"/>
            <p:cNvSpPr txBox="true"/>
            <p:nvPr/>
          </p:nvSpPr>
          <p:spPr>
            <a:xfrm>
              <a:off x="0" y="-19050"/>
              <a:ext cx="3244464" cy="3263514"/>
            </a:xfrm>
            <a:prstGeom prst="rect">
              <a:avLst/>
            </a:prstGeom>
          </p:spPr>
          <p:txBody>
            <a:bodyPr anchor="ctr" rtlCol="false" tIns="0" lIns="0" bIns="0" rIns="0"/>
            <a:lstStyle/>
            <a:p>
              <a:pPr algn="ctr" marL="0" indent="0" lvl="0">
                <a:lnSpc>
                  <a:spcPts val="2430"/>
                </a:lnSpc>
              </a:pPr>
              <a:r>
                <a:rPr lang="en-US" sz="2250">
                  <a:solidFill>
                    <a:srgbClr val="F2F2F2"/>
                  </a:solidFill>
                  <a:latin typeface="Arial"/>
                  <a:ea typeface="Arial"/>
                  <a:cs typeface="Arial"/>
                  <a:sym typeface="Arial"/>
                </a:rPr>
                <a:t>Sfaturi locale</a:t>
              </a:r>
            </a:p>
          </p:txBody>
        </p:sp>
      </p:grpSp>
      <p:grpSp>
        <p:nvGrpSpPr>
          <p:cNvPr name="Group 41" id="41"/>
          <p:cNvGrpSpPr/>
          <p:nvPr/>
        </p:nvGrpSpPr>
        <p:grpSpPr>
          <a:xfrm rot="-5400000">
            <a:off x="8525014" y="5739699"/>
            <a:ext cx="3425493" cy="3425493"/>
            <a:chOff x="0" y="0"/>
            <a:chExt cx="4567324" cy="4567324"/>
          </a:xfrm>
        </p:grpSpPr>
        <p:sp>
          <p:nvSpPr>
            <p:cNvPr name="Freeform 42" id="42"/>
            <p:cNvSpPr/>
            <p:nvPr/>
          </p:nvSpPr>
          <p:spPr>
            <a:xfrm flipH="false" flipV="false" rot="0">
              <a:off x="25400" y="25400"/>
              <a:ext cx="4516501" cy="4516501"/>
            </a:xfrm>
            <a:custGeom>
              <a:avLst/>
              <a:gdLst/>
              <a:ahLst/>
              <a:cxnLst/>
              <a:rect r="r" b="b" t="t" l="l"/>
              <a:pathLst>
                <a:path h="4516501" w="4516501">
                  <a:moveTo>
                    <a:pt x="0" y="4516501"/>
                  </a:moveTo>
                  <a:cubicBezTo>
                    <a:pt x="0" y="2022094"/>
                    <a:pt x="2022094" y="0"/>
                    <a:pt x="4516501" y="0"/>
                  </a:cubicBezTo>
                  <a:lnTo>
                    <a:pt x="4516501" y="4516501"/>
                  </a:lnTo>
                  <a:close/>
                </a:path>
              </a:pathLst>
            </a:custGeom>
            <a:solidFill>
              <a:srgbClr val="70C573"/>
            </a:solidFill>
          </p:spPr>
        </p:sp>
        <p:sp>
          <p:nvSpPr>
            <p:cNvPr name="Freeform 43" id="43"/>
            <p:cNvSpPr/>
            <p:nvPr/>
          </p:nvSpPr>
          <p:spPr>
            <a:xfrm flipH="false" flipV="false" rot="0">
              <a:off x="0" y="0"/>
              <a:ext cx="4567301" cy="4567301"/>
            </a:xfrm>
            <a:custGeom>
              <a:avLst/>
              <a:gdLst/>
              <a:ahLst/>
              <a:cxnLst/>
              <a:rect r="r" b="b" t="t" l="l"/>
              <a:pathLst>
                <a:path h="4567301" w="4567301">
                  <a:moveTo>
                    <a:pt x="0" y="4541901"/>
                  </a:moveTo>
                  <a:cubicBezTo>
                    <a:pt x="0" y="2033524"/>
                    <a:pt x="2033524" y="0"/>
                    <a:pt x="4541901" y="0"/>
                  </a:cubicBezTo>
                  <a:cubicBezTo>
                    <a:pt x="4555871" y="0"/>
                    <a:pt x="4567301" y="11430"/>
                    <a:pt x="4567301" y="25400"/>
                  </a:cubicBezTo>
                  <a:lnTo>
                    <a:pt x="4567301" y="4541901"/>
                  </a:lnTo>
                  <a:cubicBezTo>
                    <a:pt x="4567301" y="4548632"/>
                    <a:pt x="4564634" y="4555109"/>
                    <a:pt x="4559808" y="4559808"/>
                  </a:cubicBezTo>
                  <a:cubicBezTo>
                    <a:pt x="4554982" y="4564507"/>
                    <a:pt x="4548632" y="4567301"/>
                    <a:pt x="4541901" y="4567301"/>
                  </a:cubicBezTo>
                  <a:lnTo>
                    <a:pt x="25400" y="4567301"/>
                  </a:lnTo>
                  <a:cubicBezTo>
                    <a:pt x="11430" y="4567301"/>
                    <a:pt x="0" y="4555871"/>
                    <a:pt x="0" y="4541901"/>
                  </a:cubicBezTo>
                  <a:moveTo>
                    <a:pt x="50800" y="4541901"/>
                  </a:moveTo>
                  <a:lnTo>
                    <a:pt x="25400" y="4541901"/>
                  </a:lnTo>
                  <a:lnTo>
                    <a:pt x="25400" y="4516501"/>
                  </a:lnTo>
                  <a:lnTo>
                    <a:pt x="4541901" y="4516501"/>
                  </a:lnTo>
                  <a:lnTo>
                    <a:pt x="4541901" y="4541901"/>
                  </a:lnTo>
                  <a:lnTo>
                    <a:pt x="4516501" y="4541901"/>
                  </a:lnTo>
                  <a:lnTo>
                    <a:pt x="4516501" y="25400"/>
                  </a:lnTo>
                  <a:lnTo>
                    <a:pt x="4541901" y="25400"/>
                  </a:lnTo>
                  <a:lnTo>
                    <a:pt x="4541901" y="50800"/>
                  </a:lnTo>
                  <a:cubicBezTo>
                    <a:pt x="2061591" y="50800"/>
                    <a:pt x="50800" y="2061591"/>
                    <a:pt x="50800" y="4541901"/>
                  </a:cubicBezTo>
                  <a:close/>
                </a:path>
              </a:pathLst>
            </a:custGeom>
            <a:solidFill>
              <a:srgbClr val="F2F2F2"/>
            </a:solidFill>
          </p:spPr>
        </p:sp>
      </p:grpSp>
      <p:grpSp>
        <p:nvGrpSpPr>
          <p:cNvPr name="Group 44" id="44"/>
          <p:cNvGrpSpPr/>
          <p:nvPr/>
        </p:nvGrpSpPr>
        <p:grpSpPr>
          <a:xfrm rot="0">
            <a:off x="9517159" y="5739699"/>
            <a:ext cx="2433348" cy="2433348"/>
            <a:chOff x="0" y="0"/>
            <a:chExt cx="3244464" cy="3244464"/>
          </a:xfrm>
        </p:grpSpPr>
        <p:sp>
          <p:nvSpPr>
            <p:cNvPr name="Freeform 45" id="45"/>
            <p:cNvSpPr/>
            <p:nvPr/>
          </p:nvSpPr>
          <p:spPr>
            <a:xfrm flipH="false" flipV="false" rot="0">
              <a:off x="0" y="0"/>
              <a:ext cx="3244464" cy="3244464"/>
            </a:xfrm>
            <a:custGeom>
              <a:avLst/>
              <a:gdLst/>
              <a:ahLst/>
              <a:cxnLst/>
              <a:rect r="r" b="b" t="t" l="l"/>
              <a:pathLst>
                <a:path h="3244464" w="3244464">
                  <a:moveTo>
                    <a:pt x="0" y="0"/>
                  </a:moveTo>
                  <a:lnTo>
                    <a:pt x="3244464" y="0"/>
                  </a:lnTo>
                  <a:lnTo>
                    <a:pt x="3244464" y="3244464"/>
                  </a:lnTo>
                  <a:lnTo>
                    <a:pt x="0" y="3244464"/>
                  </a:lnTo>
                  <a:close/>
                </a:path>
              </a:pathLst>
            </a:custGeom>
            <a:solidFill>
              <a:srgbClr val="000000">
                <a:alpha val="0"/>
              </a:srgbClr>
            </a:solidFill>
          </p:spPr>
        </p:sp>
        <p:sp>
          <p:nvSpPr>
            <p:cNvPr name="TextBox 46" id="46"/>
            <p:cNvSpPr txBox="true"/>
            <p:nvPr/>
          </p:nvSpPr>
          <p:spPr>
            <a:xfrm>
              <a:off x="0" y="-19050"/>
              <a:ext cx="3244464" cy="3263514"/>
            </a:xfrm>
            <a:prstGeom prst="rect">
              <a:avLst/>
            </a:prstGeom>
          </p:spPr>
          <p:txBody>
            <a:bodyPr anchor="ctr" rtlCol="false" tIns="0" lIns="0" bIns="0" rIns="0"/>
            <a:lstStyle/>
            <a:p>
              <a:pPr algn="ctr" marL="0" indent="0" lvl="0">
                <a:lnSpc>
                  <a:spcPts val="2430"/>
                </a:lnSpc>
              </a:pPr>
              <a:r>
                <a:rPr lang="en-US" sz="2250">
                  <a:solidFill>
                    <a:srgbClr val="F2F2F2"/>
                  </a:solidFill>
                  <a:latin typeface="Arial"/>
                  <a:ea typeface="Arial"/>
                  <a:cs typeface="Arial"/>
                  <a:sym typeface="Arial"/>
                </a:rPr>
                <a:t>Partajare socială</a:t>
              </a:r>
            </a:p>
          </p:txBody>
        </p:sp>
      </p:grpSp>
      <p:grpSp>
        <p:nvGrpSpPr>
          <p:cNvPr name="Group 47" id="47"/>
          <p:cNvGrpSpPr/>
          <p:nvPr/>
        </p:nvGrpSpPr>
        <p:grpSpPr>
          <a:xfrm rot="0">
            <a:off x="11405864" y="4957392"/>
            <a:ext cx="1207650" cy="1055100"/>
            <a:chOff x="0" y="0"/>
            <a:chExt cx="1610200" cy="1406800"/>
          </a:xfrm>
        </p:grpSpPr>
        <p:sp>
          <p:nvSpPr>
            <p:cNvPr name="Freeform 48" id="48"/>
            <p:cNvSpPr/>
            <p:nvPr/>
          </p:nvSpPr>
          <p:spPr>
            <a:xfrm flipH="false" flipV="false" rot="0">
              <a:off x="110490" y="70485"/>
              <a:ext cx="1428496" cy="632968"/>
            </a:xfrm>
            <a:custGeom>
              <a:avLst/>
              <a:gdLst/>
              <a:ahLst/>
              <a:cxnLst/>
              <a:rect r="r" b="b" t="t" l="l"/>
              <a:pathLst>
                <a:path h="632968" w="1428496">
                  <a:moveTo>
                    <a:pt x="0" y="632968"/>
                  </a:moveTo>
                  <a:cubicBezTo>
                    <a:pt x="0" y="343154"/>
                    <a:pt x="245110" y="95758"/>
                    <a:pt x="579755" y="47879"/>
                  </a:cubicBezTo>
                  <a:cubicBezTo>
                    <a:pt x="914400" y="0"/>
                    <a:pt x="1240536" y="165481"/>
                    <a:pt x="1351153" y="439420"/>
                  </a:cubicBezTo>
                  <a:lnTo>
                    <a:pt x="1428496" y="439420"/>
                  </a:lnTo>
                  <a:lnTo>
                    <a:pt x="1304036" y="632968"/>
                  </a:lnTo>
                  <a:lnTo>
                    <a:pt x="1087882" y="439420"/>
                  </a:lnTo>
                  <a:lnTo>
                    <a:pt x="1161034" y="439420"/>
                  </a:lnTo>
                  <a:cubicBezTo>
                    <a:pt x="1050417" y="265303"/>
                    <a:pt x="806704" y="175006"/>
                    <a:pt x="571500" y="220980"/>
                  </a:cubicBezTo>
                  <a:cubicBezTo>
                    <a:pt x="336296" y="266954"/>
                    <a:pt x="170307" y="437261"/>
                    <a:pt x="170307" y="632968"/>
                  </a:cubicBezTo>
                  <a:close/>
                </a:path>
              </a:pathLst>
            </a:custGeom>
            <a:solidFill>
              <a:srgbClr val="BBDFBC"/>
            </a:solidFill>
          </p:spPr>
        </p:sp>
        <p:sp>
          <p:nvSpPr>
            <p:cNvPr name="Freeform 49" id="49"/>
            <p:cNvSpPr/>
            <p:nvPr/>
          </p:nvSpPr>
          <p:spPr>
            <a:xfrm flipH="false" flipV="false" rot="0">
              <a:off x="85090" y="43942"/>
              <a:ext cx="1480820" cy="685673"/>
            </a:xfrm>
            <a:custGeom>
              <a:avLst/>
              <a:gdLst/>
              <a:ahLst/>
              <a:cxnLst/>
              <a:rect r="r" b="b" t="t" l="l"/>
              <a:pathLst>
                <a:path h="685673" w="1480820">
                  <a:moveTo>
                    <a:pt x="0" y="659511"/>
                  </a:moveTo>
                  <a:cubicBezTo>
                    <a:pt x="0" y="354203"/>
                    <a:pt x="257429" y="98552"/>
                    <a:pt x="601472" y="49276"/>
                  </a:cubicBezTo>
                  <a:cubicBezTo>
                    <a:pt x="945261" y="0"/>
                    <a:pt x="1284224" y="169672"/>
                    <a:pt x="1400048" y="456438"/>
                  </a:cubicBezTo>
                  <a:lnTo>
                    <a:pt x="1376553" y="465963"/>
                  </a:lnTo>
                  <a:lnTo>
                    <a:pt x="1376553" y="440563"/>
                  </a:lnTo>
                  <a:lnTo>
                    <a:pt x="1453896" y="440563"/>
                  </a:lnTo>
                  <a:cubicBezTo>
                    <a:pt x="1463167" y="440563"/>
                    <a:pt x="1471676" y="445643"/>
                    <a:pt x="1476248" y="453771"/>
                  </a:cubicBezTo>
                  <a:cubicBezTo>
                    <a:pt x="1480820" y="461899"/>
                    <a:pt x="1480312" y="471805"/>
                    <a:pt x="1475359" y="479679"/>
                  </a:cubicBezTo>
                  <a:lnTo>
                    <a:pt x="1350899" y="673227"/>
                  </a:lnTo>
                  <a:cubicBezTo>
                    <a:pt x="1346835" y="679450"/>
                    <a:pt x="1340358" y="683641"/>
                    <a:pt x="1332992" y="684657"/>
                  </a:cubicBezTo>
                  <a:cubicBezTo>
                    <a:pt x="1325626" y="685673"/>
                    <a:pt x="1318133" y="683387"/>
                    <a:pt x="1312672" y="678434"/>
                  </a:cubicBezTo>
                  <a:lnTo>
                    <a:pt x="1096264" y="484886"/>
                  </a:lnTo>
                  <a:cubicBezTo>
                    <a:pt x="1088390" y="477901"/>
                    <a:pt x="1085723" y="466725"/>
                    <a:pt x="1089533" y="456946"/>
                  </a:cubicBezTo>
                  <a:cubicBezTo>
                    <a:pt x="1093343" y="447167"/>
                    <a:pt x="1102741" y="440563"/>
                    <a:pt x="1113282" y="440563"/>
                  </a:cubicBezTo>
                  <a:lnTo>
                    <a:pt x="1186434" y="440563"/>
                  </a:lnTo>
                  <a:lnTo>
                    <a:pt x="1186434" y="465963"/>
                  </a:lnTo>
                  <a:lnTo>
                    <a:pt x="1161034" y="465963"/>
                  </a:lnTo>
                  <a:lnTo>
                    <a:pt x="1186434" y="465963"/>
                  </a:lnTo>
                  <a:lnTo>
                    <a:pt x="1164971" y="479552"/>
                  </a:lnTo>
                  <a:cubicBezTo>
                    <a:pt x="1061085" y="315976"/>
                    <a:pt x="828929" y="228092"/>
                    <a:pt x="601726" y="272542"/>
                  </a:cubicBezTo>
                  <a:lnTo>
                    <a:pt x="596900" y="247650"/>
                  </a:lnTo>
                  <a:lnTo>
                    <a:pt x="601726" y="272542"/>
                  </a:lnTo>
                  <a:cubicBezTo>
                    <a:pt x="374523" y="316865"/>
                    <a:pt x="221107" y="479425"/>
                    <a:pt x="221107" y="659511"/>
                  </a:cubicBezTo>
                  <a:cubicBezTo>
                    <a:pt x="221107" y="666242"/>
                    <a:pt x="218440" y="672719"/>
                    <a:pt x="213614" y="677418"/>
                  </a:cubicBezTo>
                  <a:cubicBezTo>
                    <a:pt x="208788" y="682117"/>
                    <a:pt x="202438" y="684911"/>
                    <a:pt x="195707" y="684911"/>
                  </a:cubicBezTo>
                  <a:lnTo>
                    <a:pt x="25400" y="684911"/>
                  </a:lnTo>
                  <a:cubicBezTo>
                    <a:pt x="11430" y="684911"/>
                    <a:pt x="0" y="673481"/>
                    <a:pt x="0" y="659511"/>
                  </a:cubicBezTo>
                  <a:moveTo>
                    <a:pt x="50800" y="659511"/>
                  </a:moveTo>
                  <a:lnTo>
                    <a:pt x="25400" y="659511"/>
                  </a:lnTo>
                  <a:lnTo>
                    <a:pt x="25400" y="634111"/>
                  </a:lnTo>
                  <a:lnTo>
                    <a:pt x="195707" y="634111"/>
                  </a:lnTo>
                  <a:lnTo>
                    <a:pt x="195707" y="659511"/>
                  </a:lnTo>
                  <a:lnTo>
                    <a:pt x="170307" y="659511"/>
                  </a:lnTo>
                  <a:cubicBezTo>
                    <a:pt x="170307" y="448183"/>
                    <a:pt x="348488" y="270256"/>
                    <a:pt x="591947" y="222631"/>
                  </a:cubicBezTo>
                  <a:cubicBezTo>
                    <a:pt x="835406" y="175006"/>
                    <a:pt x="1090549" y="267716"/>
                    <a:pt x="1207770" y="452247"/>
                  </a:cubicBezTo>
                  <a:cubicBezTo>
                    <a:pt x="1210310" y="456311"/>
                    <a:pt x="1211707" y="461010"/>
                    <a:pt x="1211707" y="465836"/>
                  </a:cubicBezTo>
                  <a:cubicBezTo>
                    <a:pt x="1211707" y="479806"/>
                    <a:pt x="1200277" y="491236"/>
                    <a:pt x="1186307" y="491236"/>
                  </a:cubicBezTo>
                  <a:lnTo>
                    <a:pt x="1113282" y="491236"/>
                  </a:lnTo>
                  <a:lnTo>
                    <a:pt x="1113282" y="465836"/>
                  </a:lnTo>
                  <a:lnTo>
                    <a:pt x="1130173" y="446913"/>
                  </a:lnTo>
                  <a:lnTo>
                    <a:pt x="1346327" y="640588"/>
                  </a:lnTo>
                  <a:lnTo>
                    <a:pt x="1329436" y="659511"/>
                  </a:lnTo>
                  <a:lnTo>
                    <a:pt x="1308100" y="645795"/>
                  </a:lnTo>
                  <a:lnTo>
                    <a:pt x="1432560" y="452247"/>
                  </a:lnTo>
                  <a:lnTo>
                    <a:pt x="1453896" y="465963"/>
                  </a:lnTo>
                  <a:lnTo>
                    <a:pt x="1453896" y="491363"/>
                  </a:lnTo>
                  <a:lnTo>
                    <a:pt x="1376553" y="491363"/>
                  </a:lnTo>
                  <a:cubicBezTo>
                    <a:pt x="1366139" y="491363"/>
                    <a:pt x="1356868" y="485140"/>
                    <a:pt x="1353058" y="475488"/>
                  </a:cubicBezTo>
                  <a:cubicBezTo>
                    <a:pt x="1247521" y="214376"/>
                    <a:pt x="934085" y="52959"/>
                    <a:pt x="608838" y="99568"/>
                  </a:cubicBezTo>
                  <a:lnTo>
                    <a:pt x="605282" y="74422"/>
                  </a:lnTo>
                  <a:lnTo>
                    <a:pt x="608838" y="99568"/>
                  </a:lnTo>
                  <a:cubicBezTo>
                    <a:pt x="283591" y="146050"/>
                    <a:pt x="50800" y="385191"/>
                    <a:pt x="50800" y="659511"/>
                  </a:cubicBezTo>
                  <a:close/>
                </a:path>
              </a:pathLst>
            </a:custGeom>
            <a:solidFill>
              <a:srgbClr val="F2F2F2"/>
            </a:solidFill>
          </p:spPr>
        </p:sp>
      </p:grpSp>
      <p:grpSp>
        <p:nvGrpSpPr>
          <p:cNvPr name="Group 50" id="50"/>
          <p:cNvGrpSpPr/>
          <p:nvPr/>
        </p:nvGrpSpPr>
        <p:grpSpPr>
          <a:xfrm rot="-10800000">
            <a:off x="11405864" y="5348545"/>
            <a:ext cx="1207650" cy="1055100"/>
            <a:chOff x="0" y="0"/>
            <a:chExt cx="1610200" cy="1406800"/>
          </a:xfrm>
        </p:grpSpPr>
        <p:sp>
          <p:nvSpPr>
            <p:cNvPr name="Freeform 51" id="51"/>
            <p:cNvSpPr/>
            <p:nvPr/>
          </p:nvSpPr>
          <p:spPr>
            <a:xfrm flipH="false" flipV="false" rot="0">
              <a:off x="110490" y="70485"/>
              <a:ext cx="1428496" cy="632968"/>
            </a:xfrm>
            <a:custGeom>
              <a:avLst/>
              <a:gdLst/>
              <a:ahLst/>
              <a:cxnLst/>
              <a:rect r="r" b="b" t="t" l="l"/>
              <a:pathLst>
                <a:path h="632968" w="1428496">
                  <a:moveTo>
                    <a:pt x="0" y="632968"/>
                  </a:moveTo>
                  <a:cubicBezTo>
                    <a:pt x="0" y="343154"/>
                    <a:pt x="245110" y="95758"/>
                    <a:pt x="579755" y="47879"/>
                  </a:cubicBezTo>
                  <a:cubicBezTo>
                    <a:pt x="914400" y="0"/>
                    <a:pt x="1240536" y="165481"/>
                    <a:pt x="1351153" y="439420"/>
                  </a:cubicBezTo>
                  <a:lnTo>
                    <a:pt x="1428496" y="439420"/>
                  </a:lnTo>
                  <a:lnTo>
                    <a:pt x="1304036" y="632968"/>
                  </a:lnTo>
                  <a:lnTo>
                    <a:pt x="1087882" y="439420"/>
                  </a:lnTo>
                  <a:lnTo>
                    <a:pt x="1161034" y="439420"/>
                  </a:lnTo>
                  <a:cubicBezTo>
                    <a:pt x="1050417" y="265303"/>
                    <a:pt x="806704" y="175006"/>
                    <a:pt x="571500" y="220980"/>
                  </a:cubicBezTo>
                  <a:cubicBezTo>
                    <a:pt x="336296" y="266954"/>
                    <a:pt x="170307" y="437261"/>
                    <a:pt x="170307" y="632968"/>
                  </a:cubicBezTo>
                  <a:close/>
                </a:path>
              </a:pathLst>
            </a:custGeom>
            <a:solidFill>
              <a:srgbClr val="BBDFBC"/>
            </a:solidFill>
          </p:spPr>
        </p:sp>
        <p:sp>
          <p:nvSpPr>
            <p:cNvPr name="Freeform 52" id="52"/>
            <p:cNvSpPr/>
            <p:nvPr/>
          </p:nvSpPr>
          <p:spPr>
            <a:xfrm flipH="false" flipV="false" rot="0">
              <a:off x="85090" y="43942"/>
              <a:ext cx="1480820" cy="685673"/>
            </a:xfrm>
            <a:custGeom>
              <a:avLst/>
              <a:gdLst/>
              <a:ahLst/>
              <a:cxnLst/>
              <a:rect r="r" b="b" t="t" l="l"/>
              <a:pathLst>
                <a:path h="685673" w="1480820">
                  <a:moveTo>
                    <a:pt x="0" y="659511"/>
                  </a:moveTo>
                  <a:cubicBezTo>
                    <a:pt x="0" y="354203"/>
                    <a:pt x="257429" y="98552"/>
                    <a:pt x="601472" y="49276"/>
                  </a:cubicBezTo>
                  <a:cubicBezTo>
                    <a:pt x="945261" y="0"/>
                    <a:pt x="1284224" y="169672"/>
                    <a:pt x="1400048" y="456438"/>
                  </a:cubicBezTo>
                  <a:lnTo>
                    <a:pt x="1376553" y="465963"/>
                  </a:lnTo>
                  <a:lnTo>
                    <a:pt x="1376553" y="440563"/>
                  </a:lnTo>
                  <a:lnTo>
                    <a:pt x="1453896" y="440563"/>
                  </a:lnTo>
                  <a:cubicBezTo>
                    <a:pt x="1463167" y="440563"/>
                    <a:pt x="1471676" y="445643"/>
                    <a:pt x="1476248" y="453771"/>
                  </a:cubicBezTo>
                  <a:cubicBezTo>
                    <a:pt x="1480820" y="461899"/>
                    <a:pt x="1480312" y="471805"/>
                    <a:pt x="1475359" y="479679"/>
                  </a:cubicBezTo>
                  <a:lnTo>
                    <a:pt x="1350899" y="673227"/>
                  </a:lnTo>
                  <a:cubicBezTo>
                    <a:pt x="1346835" y="679450"/>
                    <a:pt x="1340358" y="683641"/>
                    <a:pt x="1332992" y="684657"/>
                  </a:cubicBezTo>
                  <a:cubicBezTo>
                    <a:pt x="1325626" y="685673"/>
                    <a:pt x="1318133" y="683387"/>
                    <a:pt x="1312672" y="678434"/>
                  </a:cubicBezTo>
                  <a:lnTo>
                    <a:pt x="1096264" y="484886"/>
                  </a:lnTo>
                  <a:cubicBezTo>
                    <a:pt x="1088390" y="477901"/>
                    <a:pt x="1085723" y="466725"/>
                    <a:pt x="1089533" y="456946"/>
                  </a:cubicBezTo>
                  <a:cubicBezTo>
                    <a:pt x="1093343" y="447167"/>
                    <a:pt x="1102741" y="440563"/>
                    <a:pt x="1113282" y="440563"/>
                  </a:cubicBezTo>
                  <a:lnTo>
                    <a:pt x="1186434" y="440563"/>
                  </a:lnTo>
                  <a:lnTo>
                    <a:pt x="1186434" y="465963"/>
                  </a:lnTo>
                  <a:lnTo>
                    <a:pt x="1161034" y="465963"/>
                  </a:lnTo>
                  <a:lnTo>
                    <a:pt x="1186434" y="465963"/>
                  </a:lnTo>
                  <a:lnTo>
                    <a:pt x="1164971" y="479552"/>
                  </a:lnTo>
                  <a:cubicBezTo>
                    <a:pt x="1061085" y="315976"/>
                    <a:pt x="828929" y="228092"/>
                    <a:pt x="601726" y="272542"/>
                  </a:cubicBezTo>
                  <a:lnTo>
                    <a:pt x="596900" y="247650"/>
                  </a:lnTo>
                  <a:lnTo>
                    <a:pt x="601726" y="272542"/>
                  </a:lnTo>
                  <a:cubicBezTo>
                    <a:pt x="374523" y="316865"/>
                    <a:pt x="221107" y="479425"/>
                    <a:pt x="221107" y="659511"/>
                  </a:cubicBezTo>
                  <a:cubicBezTo>
                    <a:pt x="221107" y="666242"/>
                    <a:pt x="218440" y="672719"/>
                    <a:pt x="213614" y="677418"/>
                  </a:cubicBezTo>
                  <a:cubicBezTo>
                    <a:pt x="208788" y="682117"/>
                    <a:pt x="202438" y="684911"/>
                    <a:pt x="195707" y="684911"/>
                  </a:cubicBezTo>
                  <a:lnTo>
                    <a:pt x="25400" y="684911"/>
                  </a:lnTo>
                  <a:cubicBezTo>
                    <a:pt x="11430" y="684911"/>
                    <a:pt x="0" y="673481"/>
                    <a:pt x="0" y="659511"/>
                  </a:cubicBezTo>
                  <a:moveTo>
                    <a:pt x="50800" y="659511"/>
                  </a:moveTo>
                  <a:lnTo>
                    <a:pt x="25400" y="659511"/>
                  </a:lnTo>
                  <a:lnTo>
                    <a:pt x="25400" y="634111"/>
                  </a:lnTo>
                  <a:lnTo>
                    <a:pt x="195707" y="634111"/>
                  </a:lnTo>
                  <a:lnTo>
                    <a:pt x="195707" y="659511"/>
                  </a:lnTo>
                  <a:lnTo>
                    <a:pt x="170307" y="659511"/>
                  </a:lnTo>
                  <a:cubicBezTo>
                    <a:pt x="170307" y="448183"/>
                    <a:pt x="348488" y="270256"/>
                    <a:pt x="591947" y="222631"/>
                  </a:cubicBezTo>
                  <a:cubicBezTo>
                    <a:pt x="835406" y="175006"/>
                    <a:pt x="1090549" y="267716"/>
                    <a:pt x="1207770" y="452247"/>
                  </a:cubicBezTo>
                  <a:cubicBezTo>
                    <a:pt x="1210310" y="456311"/>
                    <a:pt x="1211707" y="461010"/>
                    <a:pt x="1211707" y="465836"/>
                  </a:cubicBezTo>
                  <a:cubicBezTo>
                    <a:pt x="1211707" y="479806"/>
                    <a:pt x="1200277" y="491236"/>
                    <a:pt x="1186307" y="491236"/>
                  </a:cubicBezTo>
                  <a:lnTo>
                    <a:pt x="1113282" y="491236"/>
                  </a:lnTo>
                  <a:lnTo>
                    <a:pt x="1113282" y="465836"/>
                  </a:lnTo>
                  <a:lnTo>
                    <a:pt x="1130173" y="446913"/>
                  </a:lnTo>
                  <a:lnTo>
                    <a:pt x="1346327" y="640588"/>
                  </a:lnTo>
                  <a:lnTo>
                    <a:pt x="1329436" y="659511"/>
                  </a:lnTo>
                  <a:lnTo>
                    <a:pt x="1308100" y="645795"/>
                  </a:lnTo>
                  <a:lnTo>
                    <a:pt x="1432560" y="452247"/>
                  </a:lnTo>
                  <a:lnTo>
                    <a:pt x="1453896" y="465963"/>
                  </a:lnTo>
                  <a:lnTo>
                    <a:pt x="1453896" y="491363"/>
                  </a:lnTo>
                  <a:lnTo>
                    <a:pt x="1376553" y="491363"/>
                  </a:lnTo>
                  <a:cubicBezTo>
                    <a:pt x="1366139" y="491363"/>
                    <a:pt x="1356868" y="485140"/>
                    <a:pt x="1353058" y="475488"/>
                  </a:cubicBezTo>
                  <a:cubicBezTo>
                    <a:pt x="1247521" y="214376"/>
                    <a:pt x="934085" y="52959"/>
                    <a:pt x="608838" y="99568"/>
                  </a:cubicBezTo>
                  <a:lnTo>
                    <a:pt x="605282" y="74422"/>
                  </a:lnTo>
                  <a:lnTo>
                    <a:pt x="608838" y="99568"/>
                  </a:lnTo>
                  <a:cubicBezTo>
                    <a:pt x="283591" y="146050"/>
                    <a:pt x="50800" y="385191"/>
                    <a:pt x="50800" y="659511"/>
                  </a:cubicBezTo>
                  <a:close/>
                </a:path>
              </a:pathLst>
            </a:custGeom>
            <a:solidFill>
              <a:srgbClr val="F2F2F2"/>
            </a:solidFill>
          </p:spPr>
        </p:sp>
      </p:grpSp>
      <p:sp>
        <p:nvSpPr>
          <p:cNvPr name="TextBox 53" id="53"/>
          <p:cNvSpPr txBox="true"/>
          <p:nvPr/>
        </p:nvSpPr>
        <p:spPr>
          <a:xfrm rot="0">
            <a:off x="1475859" y="2344272"/>
            <a:ext cx="4839198" cy="3552825"/>
          </a:xfrm>
          <a:prstGeom prst="rect">
            <a:avLst/>
          </a:prstGeom>
        </p:spPr>
        <p:txBody>
          <a:bodyPr anchor="t" rtlCol="false" tIns="0" lIns="0" bIns="0" rIns="0">
            <a:spAutoFit/>
          </a:bodyPr>
          <a:lstStyle/>
          <a:p>
            <a:pPr algn="l" marL="0" indent="0" lvl="0">
              <a:lnSpc>
                <a:spcPts val="5759"/>
              </a:lnSpc>
            </a:pPr>
            <a:r>
              <a:rPr lang="en-US" b="true" sz="4800">
                <a:solidFill>
                  <a:srgbClr val="A56793"/>
                </a:solidFill>
                <a:latin typeface="Calibri (MS) Bold"/>
                <a:ea typeface="Calibri (MS) Bold"/>
                <a:cs typeface="Calibri (MS) Bold"/>
                <a:sym typeface="Calibri (MS) Bold"/>
              </a:rPr>
              <a:t>Beneficii:</a:t>
            </a:r>
          </a:p>
          <a:p>
            <a:pPr algn="l" marL="542925" indent="-271462" lvl="1">
              <a:lnSpc>
                <a:spcPts val="3600"/>
              </a:lnSpc>
              <a:buFont typeface="Arial"/>
              <a:buChar char="•"/>
            </a:pPr>
            <a:r>
              <a:rPr lang="en-US" b="true" sz="3000">
                <a:solidFill>
                  <a:srgbClr val="A56793"/>
                </a:solidFill>
                <a:latin typeface="Calibri (MS) Bold"/>
                <a:ea typeface="Calibri (MS) Bold"/>
                <a:cs typeface="Calibri (MS) Bold"/>
                <a:sym typeface="Calibri (MS) Bold"/>
              </a:rPr>
              <a:t>Actualizări în timp real</a:t>
            </a:r>
          </a:p>
          <a:p>
            <a:pPr algn="l" marL="542925" indent="-271462" lvl="1">
              <a:lnSpc>
                <a:spcPts val="3600"/>
              </a:lnSpc>
              <a:buFont typeface="Arial"/>
              <a:buChar char="•"/>
            </a:pPr>
            <a:r>
              <a:rPr lang="en-US" b="true" sz="3000">
                <a:solidFill>
                  <a:srgbClr val="A56793"/>
                </a:solidFill>
                <a:latin typeface="Calibri (MS) Bold"/>
                <a:ea typeface="Calibri (MS) Bold"/>
                <a:cs typeface="Calibri (MS) Bold"/>
                <a:sym typeface="Calibri (MS) Bold"/>
              </a:rPr>
              <a:t>Acces facil</a:t>
            </a:r>
          </a:p>
          <a:p>
            <a:pPr algn="l" marL="542925" indent="-271462" lvl="1">
              <a:lnSpc>
                <a:spcPts val="3600"/>
              </a:lnSpc>
              <a:buFont typeface="Arial"/>
              <a:buChar char="•"/>
            </a:pPr>
            <a:r>
              <a:rPr lang="en-US" b="true" sz="3000">
                <a:solidFill>
                  <a:srgbClr val="A56793"/>
                </a:solidFill>
                <a:latin typeface="Calibri (MS) Bold"/>
                <a:ea typeface="Calibri (MS) Bold"/>
                <a:cs typeface="Calibri (MS) Bold"/>
                <a:sym typeface="Calibri (MS) Bold"/>
              </a:rPr>
              <a:t>Promovează afacerile culturale și locale</a:t>
            </a:r>
          </a:p>
          <a:p>
            <a:pPr algn="l" marL="542925" indent="-271462" lvl="1">
              <a:lnSpc>
                <a:spcPts val="3600"/>
              </a:lnSpc>
              <a:buFont typeface="Arial"/>
              <a:buChar char="•"/>
            </a:pPr>
            <a:r>
              <a:rPr lang="en-US" b="true" sz="3000">
                <a:solidFill>
                  <a:srgbClr val="A56793"/>
                </a:solidFill>
                <a:latin typeface="Calibri (MS) Bold"/>
                <a:ea typeface="Calibri (MS) Bold"/>
                <a:cs typeface="Calibri (MS) Bold"/>
                <a:sym typeface="Calibri (MS) Bold"/>
              </a:rPr>
              <a:t>Încurajează deciziile ecologice</a:t>
            </a:r>
          </a:p>
        </p:txBody>
      </p:sp>
    </p:spTree>
  </p:cSld>
  <p:clrMapOvr>
    <a:masterClrMapping/>
  </p:clrMapOvr>
</p:sld>
</file>

<file path=ppt/slides/slide9.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Tehnologia ca partener în sustenabilitate</a:t>
              </a:r>
            </a:p>
          </p:txBody>
        </p:sp>
      </p:grpSp>
      <p:sp>
        <p:nvSpPr>
          <p:cNvPr name="TextBox 7" id="7"/>
          <p:cNvSpPr txBox="true"/>
          <p:nvPr/>
        </p:nvSpPr>
        <p:spPr>
          <a:xfrm rot="0">
            <a:off x="2091156" y="3519079"/>
            <a:ext cx="5880359" cy="3867150"/>
          </a:xfrm>
          <a:prstGeom prst="rect">
            <a:avLst/>
          </a:prstGeom>
        </p:spPr>
        <p:txBody>
          <a:bodyPr anchor="t" rtlCol="false" tIns="0" lIns="0" bIns="0" rIns="0">
            <a:spAutoFit/>
          </a:bodyPr>
          <a:lstStyle/>
          <a:p>
            <a:pPr algn="l" marL="0" indent="0" lvl="0">
              <a:lnSpc>
                <a:spcPts val="4320"/>
              </a:lnSpc>
            </a:pPr>
            <a:r>
              <a:rPr lang="en-US" b="true" sz="3600">
                <a:solidFill>
                  <a:srgbClr val="A56793"/>
                </a:solidFill>
                <a:latin typeface="Calibri (MS) Bold"/>
                <a:ea typeface="Calibri (MS) Bold"/>
                <a:cs typeface="Calibri (MS) Bold"/>
                <a:sym typeface="Calibri (MS) Bold"/>
              </a:rPr>
              <a:t>📊 Date pentru planificare</a:t>
            </a:r>
          </a:p>
          <a:p>
            <a:pPr algn="l" marL="0" indent="0" lvl="0">
              <a:lnSpc>
                <a:spcPts val="4320"/>
              </a:lnSpc>
            </a:pPr>
          </a:p>
          <a:p>
            <a:pPr algn="l" marL="0" indent="0" lvl="0">
              <a:lnSpc>
                <a:spcPts val="4320"/>
              </a:lnSpc>
            </a:pPr>
            <a:r>
              <a:rPr lang="en-US" b="true" sz="3600">
                <a:solidFill>
                  <a:srgbClr val="A56793"/>
                </a:solidFill>
                <a:latin typeface="Calibri (MS) Bold"/>
                <a:ea typeface="Calibri (MS) Bold"/>
                <a:cs typeface="Calibri (MS) Bold"/>
                <a:sym typeface="Calibri (MS) Bold"/>
              </a:rPr>
              <a:t>🛎️ Sisteme de rezervare</a:t>
            </a:r>
          </a:p>
          <a:p>
            <a:pPr algn="l" marL="0" indent="0" lvl="0">
              <a:lnSpc>
                <a:spcPts val="4320"/>
              </a:lnSpc>
            </a:pPr>
          </a:p>
          <a:p>
            <a:pPr algn="l" marL="0" indent="0" lvl="0">
              <a:lnSpc>
                <a:spcPts val="4320"/>
              </a:lnSpc>
            </a:pPr>
            <a:r>
              <a:rPr lang="en-US" b="true" sz="3600">
                <a:solidFill>
                  <a:srgbClr val="A56793"/>
                </a:solidFill>
                <a:latin typeface="Calibri (MS) Bold"/>
                <a:ea typeface="Calibri (MS) Bold"/>
                <a:cs typeface="Calibri (MS) Bold"/>
                <a:sym typeface="Calibri (MS) Bold"/>
              </a:rPr>
              <a:t>📱 Aplicații mobile</a:t>
            </a:r>
          </a:p>
          <a:p>
            <a:pPr algn="l" marL="0" indent="0" lvl="0">
              <a:lnSpc>
                <a:spcPts val="4320"/>
              </a:lnSpc>
            </a:pPr>
          </a:p>
          <a:p>
            <a:pPr algn="l" marL="0" indent="0" lvl="0">
              <a:lnSpc>
                <a:spcPts val="4320"/>
              </a:lnSpc>
            </a:pPr>
            <a:r>
              <a:rPr lang="en-US" b="true" sz="3600">
                <a:solidFill>
                  <a:srgbClr val="A56793"/>
                </a:solidFill>
                <a:latin typeface="Calibri (MS) Bold"/>
                <a:ea typeface="Calibri (MS) Bold"/>
                <a:cs typeface="Calibri (MS) Bold"/>
                <a:sym typeface="Calibri (MS) Bold"/>
              </a:rPr>
              <a:t>🌐 Platforme de colaborare</a:t>
            </a:r>
          </a:p>
        </p:txBody>
      </p:sp>
      <p:grpSp>
        <p:nvGrpSpPr>
          <p:cNvPr name="Group 8" id="8"/>
          <p:cNvGrpSpPr/>
          <p:nvPr/>
        </p:nvGrpSpPr>
        <p:grpSpPr>
          <a:xfrm rot="0">
            <a:off x="7619916" y="3511460"/>
            <a:ext cx="2633708" cy="4229532"/>
            <a:chOff x="0" y="0"/>
            <a:chExt cx="3511610" cy="5639376"/>
          </a:xfrm>
        </p:grpSpPr>
        <p:sp>
          <p:nvSpPr>
            <p:cNvPr name="Freeform 9" id="9"/>
            <p:cNvSpPr/>
            <p:nvPr/>
          </p:nvSpPr>
          <p:spPr>
            <a:xfrm flipH="false" flipV="false" rot="0">
              <a:off x="0" y="0"/>
              <a:ext cx="3511550" cy="5639435"/>
            </a:xfrm>
            <a:custGeom>
              <a:avLst/>
              <a:gdLst/>
              <a:ahLst/>
              <a:cxnLst/>
              <a:rect r="r" b="b" t="t" l="l"/>
              <a:pathLst>
                <a:path h="5639435" w="3511550">
                  <a:moveTo>
                    <a:pt x="38100" y="76200"/>
                  </a:moveTo>
                  <a:lnTo>
                    <a:pt x="38100" y="38100"/>
                  </a:lnTo>
                  <a:lnTo>
                    <a:pt x="38100" y="0"/>
                  </a:lnTo>
                  <a:cubicBezTo>
                    <a:pt x="952754" y="0"/>
                    <a:pt x="1793875" y="117983"/>
                    <a:pt x="1793875" y="326771"/>
                  </a:cubicBezTo>
                  <a:lnTo>
                    <a:pt x="1793875" y="2530983"/>
                  </a:lnTo>
                  <a:lnTo>
                    <a:pt x="1755775" y="2530983"/>
                  </a:lnTo>
                  <a:lnTo>
                    <a:pt x="1793875" y="2530983"/>
                  </a:lnTo>
                  <a:cubicBezTo>
                    <a:pt x="1793875" y="2640965"/>
                    <a:pt x="2490851" y="2781554"/>
                    <a:pt x="3473450" y="2781554"/>
                  </a:cubicBezTo>
                  <a:lnTo>
                    <a:pt x="3473450" y="2819654"/>
                  </a:lnTo>
                  <a:lnTo>
                    <a:pt x="3473450" y="2857754"/>
                  </a:lnTo>
                  <a:cubicBezTo>
                    <a:pt x="2490851" y="2857754"/>
                    <a:pt x="1793875" y="2998343"/>
                    <a:pt x="1793875" y="3108325"/>
                  </a:cubicBezTo>
                  <a:lnTo>
                    <a:pt x="1793875" y="5312664"/>
                  </a:lnTo>
                  <a:lnTo>
                    <a:pt x="1755775" y="5312664"/>
                  </a:lnTo>
                  <a:lnTo>
                    <a:pt x="1793875" y="5312664"/>
                  </a:lnTo>
                  <a:cubicBezTo>
                    <a:pt x="1793875" y="5521452"/>
                    <a:pt x="952754" y="5639435"/>
                    <a:pt x="38100" y="5639435"/>
                  </a:cubicBezTo>
                  <a:cubicBezTo>
                    <a:pt x="17018" y="5639435"/>
                    <a:pt x="0" y="5622417"/>
                    <a:pt x="0" y="5601335"/>
                  </a:cubicBezTo>
                  <a:lnTo>
                    <a:pt x="0" y="38100"/>
                  </a:lnTo>
                  <a:lnTo>
                    <a:pt x="38100" y="38100"/>
                  </a:lnTo>
                  <a:lnTo>
                    <a:pt x="38100" y="76200"/>
                  </a:lnTo>
                  <a:moveTo>
                    <a:pt x="38100" y="0"/>
                  </a:moveTo>
                  <a:cubicBezTo>
                    <a:pt x="59182" y="0"/>
                    <a:pt x="76200" y="17018"/>
                    <a:pt x="76200" y="38100"/>
                  </a:cubicBezTo>
                  <a:lnTo>
                    <a:pt x="76200" y="5601335"/>
                  </a:lnTo>
                  <a:lnTo>
                    <a:pt x="38100" y="5601335"/>
                  </a:lnTo>
                  <a:lnTo>
                    <a:pt x="38100" y="5563235"/>
                  </a:lnTo>
                  <a:cubicBezTo>
                    <a:pt x="1020699" y="5563235"/>
                    <a:pt x="1717675" y="5422646"/>
                    <a:pt x="1717675" y="5312664"/>
                  </a:cubicBezTo>
                  <a:lnTo>
                    <a:pt x="1717675" y="3108325"/>
                  </a:lnTo>
                  <a:lnTo>
                    <a:pt x="1755775" y="3108325"/>
                  </a:lnTo>
                  <a:lnTo>
                    <a:pt x="1717675" y="3108325"/>
                  </a:lnTo>
                  <a:cubicBezTo>
                    <a:pt x="1717675" y="2899537"/>
                    <a:pt x="2558796" y="2781554"/>
                    <a:pt x="3473450" y="2781554"/>
                  </a:cubicBezTo>
                  <a:cubicBezTo>
                    <a:pt x="3494532" y="2781554"/>
                    <a:pt x="3511550" y="2798572"/>
                    <a:pt x="3511550" y="2819654"/>
                  </a:cubicBezTo>
                  <a:cubicBezTo>
                    <a:pt x="3511550" y="2840736"/>
                    <a:pt x="3494532" y="2857754"/>
                    <a:pt x="3473450" y="2857754"/>
                  </a:cubicBezTo>
                  <a:cubicBezTo>
                    <a:pt x="2558796" y="2857754"/>
                    <a:pt x="1717675" y="2739771"/>
                    <a:pt x="1717675" y="2530983"/>
                  </a:cubicBezTo>
                  <a:lnTo>
                    <a:pt x="1717675" y="326771"/>
                  </a:lnTo>
                  <a:lnTo>
                    <a:pt x="1755775" y="326771"/>
                  </a:lnTo>
                  <a:lnTo>
                    <a:pt x="1717675" y="326771"/>
                  </a:lnTo>
                  <a:cubicBezTo>
                    <a:pt x="1717675" y="216789"/>
                    <a:pt x="1020699" y="76200"/>
                    <a:pt x="38100" y="76200"/>
                  </a:cubicBezTo>
                  <a:cubicBezTo>
                    <a:pt x="17018" y="76200"/>
                    <a:pt x="0" y="59182"/>
                    <a:pt x="0" y="38100"/>
                  </a:cubicBezTo>
                  <a:cubicBezTo>
                    <a:pt x="0" y="17018"/>
                    <a:pt x="17018" y="0"/>
                    <a:pt x="38100" y="0"/>
                  </a:cubicBezTo>
                  <a:close/>
                </a:path>
              </a:pathLst>
            </a:custGeom>
            <a:solidFill>
              <a:srgbClr val="70C573"/>
            </a:solidFill>
          </p:spPr>
        </p:sp>
        <p:sp>
          <p:nvSpPr>
            <p:cNvPr name="Freeform 10" id="10"/>
            <p:cNvSpPr/>
            <p:nvPr/>
          </p:nvSpPr>
          <p:spPr>
            <a:xfrm flipH="false" flipV="false" rot="0">
              <a:off x="0" y="0"/>
              <a:ext cx="3511550" cy="5639435"/>
            </a:xfrm>
            <a:custGeom>
              <a:avLst/>
              <a:gdLst/>
              <a:ahLst/>
              <a:cxnLst/>
              <a:rect r="r" b="b" t="t" l="l"/>
              <a:pathLst>
                <a:path h="5639435" w="3511550">
                  <a:moveTo>
                    <a:pt x="38100" y="76200"/>
                  </a:moveTo>
                  <a:lnTo>
                    <a:pt x="38100" y="38100"/>
                  </a:lnTo>
                  <a:lnTo>
                    <a:pt x="38100" y="0"/>
                  </a:lnTo>
                  <a:cubicBezTo>
                    <a:pt x="952754" y="0"/>
                    <a:pt x="1793875" y="117983"/>
                    <a:pt x="1793875" y="326771"/>
                  </a:cubicBezTo>
                  <a:lnTo>
                    <a:pt x="1793875" y="2530983"/>
                  </a:lnTo>
                  <a:lnTo>
                    <a:pt x="1755775" y="2530983"/>
                  </a:lnTo>
                  <a:lnTo>
                    <a:pt x="1793875" y="2530983"/>
                  </a:lnTo>
                  <a:cubicBezTo>
                    <a:pt x="1793875" y="2640965"/>
                    <a:pt x="2490851" y="2781554"/>
                    <a:pt x="3473450" y="2781554"/>
                  </a:cubicBezTo>
                  <a:lnTo>
                    <a:pt x="3473450" y="2819654"/>
                  </a:lnTo>
                  <a:lnTo>
                    <a:pt x="3473450" y="2857754"/>
                  </a:lnTo>
                  <a:cubicBezTo>
                    <a:pt x="2490851" y="2857754"/>
                    <a:pt x="1793875" y="2998343"/>
                    <a:pt x="1793875" y="3108325"/>
                  </a:cubicBezTo>
                  <a:lnTo>
                    <a:pt x="1793875" y="5312664"/>
                  </a:lnTo>
                  <a:lnTo>
                    <a:pt x="1755775" y="5312664"/>
                  </a:lnTo>
                  <a:lnTo>
                    <a:pt x="1793875" y="5312664"/>
                  </a:lnTo>
                  <a:cubicBezTo>
                    <a:pt x="1793875" y="5521452"/>
                    <a:pt x="952754" y="5639435"/>
                    <a:pt x="38100" y="5639435"/>
                  </a:cubicBezTo>
                  <a:lnTo>
                    <a:pt x="38100" y="5563235"/>
                  </a:lnTo>
                  <a:cubicBezTo>
                    <a:pt x="1020699" y="5563235"/>
                    <a:pt x="1717675" y="5422646"/>
                    <a:pt x="1717675" y="5312664"/>
                  </a:cubicBezTo>
                  <a:lnTo>
                    <a:pt x="1717675" y="3108325"/>
                  </a:lnTo>
                  <a:lnTo>
                    <a:pt x="1755775" y="3108325"/>
                  </a:lnTo>
                  <a:lnTo>
                    <a:pt x="1717675" y="3108325"/>
                  </a:lnTo>
                  <a:cubicBezTo>
                    <a:pt x="1717675" y="2899537"/>
                    <a:pt x="2558796" y="2781554"/>
                    <a:pt x="3473450" y="2781554"/>
                  </a:cubicBezTo>
                  <a:cubicBezTo>
                    <a:pt x="3494532" y="2781554"/>
                    <a:pt x="3511550" y="2798572"/>
                    <a:pt x="3511550" y="2819654"/>
                  </a:cubicBezTo>
                  <a:cubicBezTo>
                    <a:pt x="3511550" y="2840736"/>
                    <a:pt x="3494532" y="2857754"/>
                    <a:pt x="3473450" y="2857754"/>
                  </a:cubicBezTo>
                  <a:cubicBezTo>
                    <a:pt x="2558796" y="2857754"/>
                    <a:pt x="1717675" y="2739771"/>
                    <a:pt x="1717675" y="2530983"/>
                  </a:cubicBezTo>
                  <a:lnTo>
                    <a:pt x="1717675" y="326771"/>
                  </a:lnTo>
                  <a:lnTo>
                    <a:pt x="1755775" y="326771"/>
                  </a:lnTo>
                  <a:lnTo>
                    <a:pt x="1717675" y="326771"/>
                  </a:lnTo>
                  <a:cubicBezTo>
                    <a:pt x="1717675" y="216789"/>
                    <a:pt x="1020699" y="76200"/>
                    <a:pt x="38100" y="76200"/>
                  </a:cubicBezTo>
                  <a:cubicBezTo>
                    <a:pt x="17018" y="76200"/>
                    <a:pt x="0" y="59182"/>
                    <a:pt x="0" y="38100"/>
                  </a:cubicBezTo>
                  <a:cubicBezTo>
                    <a:pt x="0" y="17018"/>
                    <a:pt x="17018" y="0"/>
                    <a:pt x="38100" y="0"/>
                  </a:cubicBezTo>
                  <a:close/>
                </a:path>
              </a:pathLst>
            </a:custGeom>
            <a:solidFill>
              <a:srgbClr val="70C573"/>
            </a:solidFill>
          </p:spPr>
        </p:sp>
      </p:grpSp>
      <p:grpSp>
        <p:nvGrpSpPr>
          <p:cNvPr name="Group 11" id="11"/>
          <p:cNvGrpSpPr/>
          <p:nvPr/>
        </p:nvGrpSpPr>
        <p:grpSpPr>
          <a:xfrm rot="0">
            <a:off x="11177900" y="4640365"/>
            <a:ext cx="3717420" cy="1823847"/>
            <a:chOff x="0" y="0"/>
            <a:chExt cx="4956560" cy="2431796"/>
          </a:xfrm>
        </p:grpSpPr>
        <p:sp>
          <p:nvSpPr>
            <p:cNvPr name="Freeform 12" id="12"/>
            <p:cNvSpPr/>
            <p:nvPr/>
          </p:nvSpPr>
          <p:spPr>
            <a:xfrm flipH="false" flipV="false" rot="0">
              <a:off x="0" y="0"/>
              <a:ext cx="4956556" cy="2431819"/>
            </a:xfrm>
            <a:custGeom>
              <a:avLst/>
              <a:gdLst/>
              <a:ahLst/>
              <a:cxnLst/>
              <a:rect r="r" b="b" t="t" l="l"/>
              <a:pathLst>
                <a:path h="2431819" w="4956556">
                  <a:moveTo>
                    <a:pt x="0" y="0"/>
                  </a:moveTo>
                  <a:lnTo>
                    <a:pt x="4956556" y="0"/>
                  </a:lnTo>
                  <a:lnTo>
                    <a:pt x="4956556" y="2431819"/>
                  </a:lnTo>
                  <a:lnTo>
                    <a:pt x="0" y="2431819"/>
                  </a:lnTo>
                  <a:close/>
                </a:path>
              </a:pathLst>
            </a:custGeom>
            <a:solidFill>
              <a:srgbClr val="C6E8C7"/>
            </a:solidFill>
          </p:spPr>
        </p:sp>
        <p:sp>
          <p:nvSpPr>
            <p:cNvPr name="Freeform 13" id="13"/>
            <p:cNvSpPr/>
            <p:nvPr/>
          </p:nvSpPr>
          <p:spPr>
            <a:xfrm flipH="false" flipV="false" rot="0">
              <a:off x="-1524" y="-1524"/>
              <a:ext cx="4959604" cy="2434867"/>
            </a:xfrm>
            <a:custGeom>
              <a:avLst/>
              <a:gdLst/>
              <a:ahLst/>
              <a:cxnLst/>
              <a:rect r="r" b="b" t="t" l="l"/>
              <a:pathLst>
                <a:path h="2434867" w="4959604">
                  <a:moveTo>
                    <a:pt x="1524" y="0"/>
                  </a:moveTo>
                  <a:lnTo>
                    <a:pt x="4958080" y="0"/>
                  </a:lnTo>
                  <a:cubicBezTo>
                    <a:pt x="4958969" y="0"/>
                    <a:pt x="4959604" y="762"/>
                    <a:pt x="4959604" y="1524"/>
                  </a:cubicBezTo>
                  <a:lnTo>
                    <a:pt x="4959604" y="2433343"/>
                  </a:lnTo>
                  <a:cubicBezTo>
                    <a:pt x="4959604" y="2434232"/>
                    <a:pt x="4958842" y="2434867"/>
                    <a:pt x="4958080" y="2434867"/>
                  </a:cubicBezTo>
                  <a:lnTo>
                    <a:pt x="1524" y="2434867"/>
                  </a:lnTo>
                  <a:cubicBezTo>
                    <a:pt x="635" y="2434867"/>
                    <a:pt x="0" y="2434105"/>
                    <a:pt x="0" y="2433343"/>
                  </a:cubicBezTo>
                  <a:lnTo>
                    <a:pt x="0" y="1524"/>
                  </a:lnTo>
                  <a:cubicBezTo>
                    <a:pt x="0" y="635"/>
                    <a:pt x="762" y="0"/>
                    <a:pt x="1524" y="0"/>
                  </a:cubicBezTo>
                  <a:moveTo>
                    <a:pt x="1524" y="3068"/>
                  </a:moveTo>
                  <a:lnTo>
                    <a:pt x="1524" y="1524"/>
                  </a:lnTo>
                  <a:lnTo>
                    <a:pt x="3048" y="1524"/>
                  </a:lnTo>
                  <a:lnTo>
                    <a:pt x="3048" y="2433343"/>
                  </a:lnTo>
                  <a:lnTo>
                    <a:pt x="1524" y="2433343"/>
                  </a:lnTo>
                  <a:lnTo>
                    <a:pt x="1524" y="2431799"/>
                  </a:lnTo>
                  <a:lnTo>
                    <a:pt x="4958080" y="2431799"/>
                  </a:lnTo>
                  <a:lnTo>
                    <a:pt x="4958080" y="2433343"/>
                  </a:lnTo>
                  <a:lnTo>
                    <a:pt x="4956556" y="2433343"/>
                  </a:lnTo>
                  <a:lnTo>
                    <a:pt x="4956556" y="1524"/>
                  </a:lnTo>
                  <a:lnTo>
                    <a:pt x="4958080" y="1524"/>
                  </a:lnTo>
                  <a:lnTo>
                    <a:pt x="4958080" y="3068"/>
                  </a:lnTo>
                  <a:lnTo>
                    <a:pt x="1524" y="3068"/>
                  </a:lnTo>
                  <a:close/>
                </a:path>
              </a:pathLst>
            </a:custGeom>
            <a:solidFill>
              <a:srgbClr val="70C573"/>
            </a:solidFill>
          </p:spPr>
        </p:sp>
        <p:sp>
          <p:nvSpPr>
            <p:cNvPr name="TextBox 14" id="14"/>
            <p:cNvSpPr txBox="true"/>
            <p:nvPr/>
          </p:nvSpPr>
          <p:spPr>
            <a:xfrm>
              <a:off x="0" y="-76200"/>
              <a:ext cx="4956560" cy="2507996"/>
            </a:xfrm>
            <a:prstGeom prst="rect">
              <a:avLst/>
            </a:prstGeom>
          </p:spPr>
          <p:txBody>
            <a:bodyPr anchor="t" rtlCol="false" tIns="50800" lIns="50800" bIns="50800" rIns="50800"/>
            <a:lstStyle/>
            <a:p>
              <a:pPr algn="ctr" marL="0" indent="0" lvl="0">
                <a:lnSpc>
                  <a:spcPts val="4320"/>
                </a:lnSpc>
              </a:pPr>
              <a:r>
                <a:rPr lang="en-US" b="true" sz="3600">
                  <a:solidFill>
                    <a:srgbClr val="000000"/>
                  </a:solidFill>
                  <a:latin typeface="Arial Bold"/>
                  <a:ea typeface="Arial Bold"/>
                  <a:cs typeface="Arial Bold"/>
                  <a:sym typeface="Arial Bold"/>
                </a:rPr>
                <a:t>Turism inteligent și sustenabil</a:t>
              </a: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DAGv4kBzicM</dc:identifier>
  <dcterms:modified xsi:type="dcterms:W3CDTF">2011-08-01T06:04:30Z</dcterms:modified>
  <cp:revision>1</cp:revision>
  <dc:title>Copy of Module 3_Sub module 3.2.pptx</dc:title>
</cp:coreProperties>
</file>